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5" r:id="rId2"/>
    <p:sldId id="480" r:id="rId3"/>
    <p:sldId id="470" r:id="rId4"/>
    <p:sldId id="471" r:id="rId5"/>
    <p:sldId id="472" r:id="rId6"/>
    <p:sldId id="481" r:id="rId7"/>
    <p:sldId id="473" r:id="rId8"/>
    <p:sldId id="474" r:id="rId9"/>
    <p:sldId id="475"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1"/>
    <p:restoredTop sz="94709"/>
  </p:normalViewPr>
  <p:slideViewPr>
    <p:cSldViewPr>
      <p:cViewPr varScale="1">
        <p:scale>
          <a:sx n="106" d="100"/>
          <a:sy n="106" d="100"/>
        </p:scale>
        <p:origin x="2136"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9/26/19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9/26/19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D8BC879-18C4-594A-A1F2-5EB1CF026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0FB8F0E-E6D1-5D46-97E6-9CA3C37C68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3" name="Slide Number Placeholder 3">
            <a:extLst>
              <a:ext uri="{FF2B5EF4-FFF2-40B4-BE49-F238E27FC236}">
                <a16:creationId xmlns:a16="http://schemas.microsoft.com/office/drawing/2014/main" id="{A5E65101-5DC0-0B45-B8E8-2F4FBDCDA0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6A3141-B419-9B4F-A0D3-EBF47295C7AC}"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65368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54D3E1DB-6041-1145-991B-B6C6F25F08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8540AE-9AD8-7247-9E52-3D99B8B26DF9}"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
        <p:nvSpPr>
          <p:cNvPr id="56322" name="Rectangle 2">
            <a:extLst>
              <a:ext uri="{FF2B5EF4-FFF2-40B4-BE49-F238E27FC236}">
                <a16:creationId xmlns:a16="http://schemas.microsoft.com/office/drawing/2014/main" id="{A9D806DF-9253-0646-990C-1061667B7F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3E04C898-C3CF-484B-A149-67FC7BB225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3-11a </a:t>
            </a:r>
            <a:r>
              <a:rPr lang="en-US" altLang="en-US"/>
              <a:t>The correlation between the Mendelian postulates of (a) unit factors in pairs, (b) segregation, and (c) independent assortment, and the presence of genes located on homologous chromosomes and their behavior during meiosis.</a:t>
            </a:r>
            <a:endParaRPr lang="en-GB" altLang="en-US"/>
          </a:p>
        </p:txBody>
      </p:sp>
    </p:spTree>
    <p:extLst>
      <p:ext uri="{BB962C8B-B14F-4D97-AF65-F5344CB8AC3E}">
        <p14:creationId xmlns:p14="http://schemas.microsoft.com/office/powerpoint/2010/main" val="320365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C81E8056-2AC9-2B45-B810-17A3FB5034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4F24C6-7854-7F4A-ACB6-C1371417C7C6}"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58370" name="Rectangle 2">
            <a:extLst>
              <a:ext uri="{FF2B5EF4-FFF2-40B4-BE49-F238E27FC236}">
                <a16:creationId xmlns:a16="http://schemas.microsoft.com/office/drawing/2014/main" id="{4A2EBCC9-B721-AF45-BAA8-951C117D85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357CB8DE-3505-7A42-826B-C2DD831A1D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3-11b </a:t>
            </a:r>
            <a:r>
              <a:rPr lang="en-US" altLang="en-US"/>
              <a:t>The correlation between the Mendelian postulates of (a) unit factors in pairs, (b) segregation, and (c) independent assortment, and the presence of genes located on homologous chromosomes and their behavior during meiosis.</a:t>
            </a:r>
            <a:endParaRPr lang="en-GB" altLang="en-US"/>
          </a:p>
        </p:txBody>
      </p:sp>
    </p:spTree>
    <p:extLst>
      <p:ext uri="{BB962C8B-B14F-4D97-AF65-F5344CB8AC3E}">
        <p14:creationId xmlns:p14="http://schemas.microsoft.com/office/powerpoint/2010/main" val="159156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1E643452-0FD2-8E41-BD73-9DDB227AD4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74D0CE-4EDC-9A4C-A153-CBE94A02D39A}"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
        <p:nvSpPr>
          <p:cNvPr id="60418" name="Rectangle 2">
            <a:extLst>
              <a:ext uri="{FF2B5EF4-FFF2-40B4-BE49-F238E27FC236}">
                <a16:creationId xmlns:a16="http://schemas.microsoft.com/office/drawing/2014/main" id="{3622DD48-0371-C446-A6F4-A000CC9965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97D6A36B-BD89-944F-9362-C75C97A856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3-11c </a:t>
            </a:r>
            <a:r>
              <a:rPr lang="en-US" altLang="en-US"/>
              <a:t>The correlation between the Mendelian postulates of (a) unit factors in pairs, (b) segregation, and (c) independent assortment, and the presence of genes located on homologous chromosomes and their behavior during meiosis.</a:t>
            </a:r>
            <a:endParaRPr lang="en-GB" altLang="en-US"/>
          </a:p>
        </p:txBody>
      </p:sp>
    </p:spTree>
    <p:extLst>
      <p:ext uri="{BB962C8B-B14F-4D97-AF65-F5344CB8AC3E}">
        <p14:creationId xmlns:p14="http://schemas.microsoft.com/office/powerpoint/2010/main" val="18166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7025B365-B118-994F-AEAE-F0F2718768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95E4D4C4-F379-E44A-887E-FE831A460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7" name="Slide Number Placeholder 3">
            <a:extLst>
              <a:ext uri="{FF2B5EF4-FFF2-40B4-BE49-F238E27FC236}">
                <a16:creationId xmlns:a16="http://schemas.microsoft.com/office/drawing/2014/main" id="{BDFB89D0-52D1-0148-9859-1050352BA2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A931D8-0553-324F-A3F2-D992AD5CA7DF}"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426410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C1DAF43-E0F9-6749-A3A6-BAAECFEF1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BBE86BDC-4462-2C47-9BF5-3426FE787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39" name="Slide Number Placeholder 3">
            <a:extLst>
              <a:ext uri="{FF2B5EF4-FFF2-40B4-BE49-F238E27FC236}">
                <a16:creationId xmlns:a16="http://schemas.microsoft.com/office/drawing/2014/main" id="{F4CF2F29-0809-1E41-AFA2-2AAF1DF50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0D3AA2-AC24-AA47-8125-B32971A10ED7}"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204851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44421519-F8DE-9845-99B0-1D6108C791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9751E3F3-9AD9-A74E-A91D-EF1E576B2F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7" name="Slide Number Placeholder 3">
            <a:extLst>
              <a:ext uri="{FF2B5EF4-FFF2-40B4-BE49-F238E27FC236}">
                <a16:creationId xmlns:a16="http://schemas.microsoft.com/office/drawing/2014/main" id="{B80F8EBE-49C3-FB42-B02C-CD2F88E58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361E05-E1B7-0F4D-BFD0-0344C349973A}"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21217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48958DA0-71A9-EA48-B3CB-A4553405D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E3F14EF3-0FB2-3349-9085-A819F6744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5" name="Slide Number Placeholder 3">
            <a:extLst>
              <a:ext uri="{FF2B5EF4-FFF2-40B4-BE49-F238E27FC236}">
                <a16:creationId xmlns:a16="http://schemas.microsoft.com/office/drawing/2014/main" id="{EBDF7BEB-B392-3149-AB69-A73979F19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B52FEC-0ACE-CF43-81BC-DB32DC219E96}"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469462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7D1C8586-7633-D349-98A6-93D4EFFD4E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B8F7DE8B-4D09-5F47-BC95-C8F31A0E0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3" name="Slide Number Placeholder 3">
            <a:extLst>
              <a:ext uri="{FF2B5EF4-FFF2-40B4-BE49-F238E27FC236}">
                <a16:creationId xmlns:a16="http://schemas.microsoft.com/office/drawing/2014/main" id="{526DD7E1-B103-A84B-9D7B-3A81BA9FA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484408-74F5-B842-A9A6-29960B4E5149}"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567020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5397D7C0-EB3F-B74C-9D81-93AD0C9B0D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5ED7ADF6-E9CB-1741-9949-86EE72E34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1" name="Slide Number Placeholder 3">
            <a:extLst>
              <a:ext uri="{FF2B5EF4-FFF2-40B4-BE49-F238E27FC236}">
                <a16:creationId xmlns:a16="http://schemas.microsoft.com/office/drawing/2014/main" id="{02658DCF-3CD4-2D4B-A203-9D0B80F86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284072-AF4E-4F4B-9824-67589BD9ECA9}"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73649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338C1492-F7FF-FF4E-A09C-C0529AE3DF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10E527-7C4B-334F-A41E-CC55A56138D7}"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
        <p:nvSpPr>
          <p:cNvPr id="75778" name="Rectangle 2">
            <a:extLst>
              <a:ext uri="{FF2B5EF4-FFF2-40B4-BE49-F238E27FC236}">
                <a16:creationId xmlns:a16="http://schemas.microsoft.com/office/drawing/2014/main" id="{FC8F84FA-A72C-6140-BF92-7546E029D6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3F838773-FB3A-FF4A-A95B-89920FA65C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3-9 </a:t>
            </a:r>
            <a:r>
              <a:rPr lang="en-US" altLang="en-US"/>
              <a:t>Formation of P</a:t>
            </a:r>
            <a:r>
              <a:rPr lang="en-US" altLang="en-US" baseline="30000"/>
              <a:t>1</a:t>
            </a:r>
            <a:r>
              <a:rPr lang="en-US" altLang="en-US"/>
              <a:t> and F</a:t>
            </a:r>
            <a:r>
              <a:rPr lang="en-US" altLang="en-US" baseline="30000"/>
              <a:t>1</a:t>
            </a:r>
            <a:r>
              <a:rPr lang="en-US" altLang="en-US"/>
              <a:t> gametes in a trihybrid cross.</a:t>
            </a:r>
            <a:endParaRPr lang="en-GB" altLang="en-US"/>
          </a:p>
        </p:txBody>
      </p:sp>
    </p:spTree>
    <p:extLst>
      <p:ext uri="{BB962C8B-B14F-4D97-AF65-F5344CB8AC3E}">
        <p14:creationId xmlns:p14="http://schemas.microsoft.com/office/powerpoint/2010/main" val="196840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742ADDCD-39DD-A840-9DB6-DFF584B1AD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0F1356-D609-8B4D-8081-85451D26FB3F}" type="slidenum">
              <a:rPr lang="en-US" altLang="en-US">
                <a:latin typeface="Calibri" panose="020F0502020204030204" pitchFamily="34" charset="0"/>
              </a:rPr>
              <a:pPr/>
              <a:t>4</a:t>
            </a:fld>
            <a:endParaRPr lang="en-US" altLang="en-US">
              <a:latin typeface="Calibri" panose="020F0502020204030204" pitchFamily="34" charset="0"/>
            </a:endParaRPr>
          </a:p>
        </p:txBody>
      </p:sp>
      <p:sp>
        <p:nvSpPr>
          <p:cNvPr id="58370" name="Rectangle 2">
            <a:extLst>
              <a:ext uri="{FF2B5EF4-FFF2-40B4-BE49-F238E27FC236}">
                <a16:creationId xmlns:a16="http://schemas.microsoft.com/office/drawing/2014/main" id="{123C08B1-692E-D141-9A32-9D41C9F74D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F9695A07-4385-9342-A336-05F80F5987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1-9 Gene expression involves transcription of DNA into mRNA (top) and the translation (center) of mRNA on a ribosome into a protein (bottom).</a:t>
            </a:r>
            <a:endParaRPr lang="en-GB" altLang="en-US"/>
          </a:p>
        </p:txBody>
      </p:sp>
    </p:spTree>
    <p:extLst>
      <p:ext uri="{BB962C8B-B14F-4D97-AF65-F5344CB8AC3E}">
        <p14:creationId xmlns:p14="http://schemas.microsoft.com/office/powerpoint/2010/main" val="947745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45E32CA8-34AE-534C-9FB3-05AA14A03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09CB293B-3977-FB4E-B33E-BE1425715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7" name="Slide Number Placeholder 3">
            <a:extLst>
              <a:ext uri="{FF2B5EF4-FFF2-40B4-BE49-F238E27FC236}">
                <a16:creationId xmlns:a16="http://schemas.microsoft.com/office/drawing/2014/main" id="{AD130202-AD5B-E54F-B3CA-5CE32DBBC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68738F-C461-1C4F-9C6A-31318922A54B}"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70778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1E0988AB-0A1C-7044-9468-F282B4C5C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A1F512CD-0BD9-D54D-97D7-2B01D5E61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5" name="Slide Number Placeholder 3">
            <a:extLst>
              <a:ext uri="{FF2B5EF4-FFF2-40B4-BE49-F238E27FC236}">
                <a16:creationId xmlns:a16="http://schemas.microsoft.com/office/drawing/2014/main" id="{3816EC1C-9579-3949-9218-7B25680F86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8CF57C-DDEE-A448-A20B-84A294E984E9}"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269351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637AD4E4-A54C-7A4B-9CCB-830D2C773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B45D0D93-B45B-9841-9F40-D0D5037470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3" name="Slide Number Placeholder 3">
            <a:extLst>
              <a:ext uri="{FF2B5EF4-FFF2-40B4-BE49-F238E27FC236}">
                <a16:creationId xmlns:a16="http://schemas.microsoft.com/office/drawing/2014/main" id="{3C1834BA-DA13-424F-8629-54AF4235B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BC3ABEA-0C3A-D146-AF67-339813902D83}"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38867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F6A8E589-6CF8-6647-BCF7-7BD7C35703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A8D455-2C56-3A4A-B1E9-6A0127E105D9}"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
        <p:nvSpPr>
          <p:cNvPr id="86018" name="Rectangle 2">
            <a:extLst>
              <a:ext uri="{FF2B5EF4-FFF2-40B4-BE49-F238E27FC236}">
                <a16:creationId xmlns:a16="http://schemas.microsoft.com/office/drawing/2014/main" id="{6EA96A4C-DFC9-9A47-B66D-B9D55AEA53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AB54007F-6E34-EB42-9D56-F0D8CA2B9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a:t>Table 3-1  Simple Mathematical Rules Useful in Working Genetics Problems</a:t>
            </a:r>
            <a:endParaRPr lang="en-GB" altLang="en-US"/>
          </a:p>
        </p:txBody>
      </p:sp>
    </p:spTree>
    <p:extLst>
      <p:ext uri="{BB962C8B-B14F-4D97-AF65-F5344CB8AC3E}">
        <p14:creationId xmlns:p14="http://schemas.microsoft.com/office/powerpoint/2010/main" val="133125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FF9B8176-5242-D041-8AFF-953A4CB903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54BAA1AA-3FFB-0146-B452-24DB69BD5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19" name="Slide Number Placeholder 3">
            <a:extLst>
              <a:ext uri="{FF2B5EF4-FFF2-40B4-BE49-F238E27FC236}">
                <a16:creationId xmlns:a16="http://schemas.microsoft.com/office/drawing/2014/main" id="{F0E36564-A03C-DA4D-98E3-98ADD4867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6D24486-05C6-7143-B7FA-E31403E12517}"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71433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51A93F9B-48BC-D649-AB30-89EEE1D8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E370C35A-20A6-F345-A110-AB2B394D7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7" name="Slide Number Placeholder 3">
            <a:extLst>
              <a:ext uri="{FF2B5EF4-FFF2-40B4-BE49-F238E27FC236}">
                <a16:creationId xmlns:a16="http://schemas.microsoft.com/office/drawing/2014/main" id="{799CBA71-7B66-CA4B-B05A-A399934BE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115213-B99B-6142-9D12-5CC1A62230CB}"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2505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9A3F477B-ADF0-8540-A164-110BC93A9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F8610F77-26B1-244E-AB37-5F6BE815C4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5" name="Slide Number Placeholder 3">
            <a:extLst>
              <a:ext uri="{FF2B5EF4-FFF2-40B4-BE49-F238E27FC236}">
                <a16:creationId xmlns:a16="http://schemas.microsoft.com/office/drawing/2014/main" id="{5D9A0C90-666A-C244-9481-A7A066FB92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E5D536-A571-BC4E-AD72-C1A912F14327}"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49947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C3FCCFF7-3528-C64F-9DF9-E3926FC53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6F7CD7D-0B7A-2445-8E64-BB4C80E1B4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59" name="Slide Number Placeholder 3">
            <a:extLst>
              <a:ext uri="{FF2B5EF4-FFF2-40B4-BE49-F238E27FC236}">
                <a16:creationId xmlns:a16="http://schemas.microsoft.com/office/drawing/2014/main" id="{6E6BD9A4-56DA-454D-97F2-835FCF666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A795F56-26AF-5846-AA65-A3D522B0FED3}"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24389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AA9C8CC-40CA-7B46-8DED-F5199838D6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BC2DD8-BD10-4A4E-A543-6F083499FB92}"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
        <p:nvSpPr>
          <p:cNvPr id="47106" name="Rectangle 2">
            <a:extLst>
              <a:ext uri="{FF2B5EF4-FFF2-40B4-BE49-F238E27FC236}">
                <a16:creationId xmlns:a16="http://schemas.microsoft.com/office/drawing/2014/main" id="{DEF06838-12AD-A54C-AC4D-80F7B16603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F0F83DCE-6F87-AC48-85E2-DE3DF70C5B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3-5 </a:t>
            </a:r>
            <a:r>
              <a:rPr lang="en-US" altLang="en-US"/>
              <a:t>F</a:t>
            </a:r>
            <a:r>
              <a:rPr lang="en-US" altLang="en-US" baseline="30000"/>
              <a:t>1</a:t>
            </a:r>
            <a:r>
              <a:rPr lang="en-US" altLang="en-US"/>
              <a:t> and F</a:t>
            </a:r>
            <a:r>
              <a:rPr lang="en-US" altLang="en-US" baseline="30000"/>
              <a:t>2</a:t>
            </a:r>
            <a:r>
              <a:rPr lang="en-US" altLang="en-US"/>
              <a:t> results of Mendel</a:t>
            </a:r>
            <a:r>
              <a:rPr lang="ja-JP" altLang="en-US"/>
              <a:t>’</a:t>
            </a:r>
            <a:r>
              <a:rPr lang="en-US" altLang="ja-JP"/>
              <a:t>s dihybrid crosses between yellow, round and green, wrinkled pea seeds and between yellow, wrinkled and green, round pea seeds.</a:t>
            </a:r>
            <a:endParaRPr lang="en-GB" altLang="en-US"/>
          </a:p>
        </p:txBody>
      </p:sp>
    </p:spTree>
    <p:extLst>
      <p:ext uri="{BB962C8B-B14F-4D97-AF65-F5344CB8AC3E}">
        <p14:creationId xmlns:p14="http://schemas.microsoft.com/office/powerpoint/2010/main" val="221526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A1F3E3D3-75B3-0F4A-BC78-E8DE295C7D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1806D55-BDE6-6C48-8D22-57DC06D0C2AA}"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
        <p:nvSpPr>
          <p:cNvPr id="49154" name="Rectangle 2">
            <a:extLst>
              <a:ext uri="{FF2B5EF4-FFF2-40B4-BE49-F238E27FC236}">
                <a16:creationId xmlns:a16="http://schemas.microsoft.com/office/drawing/2014/main" id="{9B3E4BB2-6D68-E045-8B8C-45494BA52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A5D730AA-C452-8E44-B599-A884E2DEF8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3-7 </a:t>
            </a:r>
            <a:r>
              <a:rPr lang="en-US" altLang="en-US"/>
              <a:t>Analysis of the dihybrid crosses shown in Figure 3–5. The F</a:t>
            </a:r>
            <a:r>
              <a:rPr lang="en-US" altLang="en-US" baseline="30000"/>
              <a:t>1</a:t>
            </a:r>
            <a:r>
              <a:rPr lang="en-US" altLang="en-US"/>
              <a:t> heterozygous plants are self-fertilized to produce an F</a:t>
            </a:r>
            <a:r>
              <a:rPr lang="en-US" altLang="en-US" baseline="30000"/>
              <a:t>2</a:t>
            </a:r>
            <a:r>
              <a:rPr lang="en-US" altLang="en-US"/>
              <a:t> generation, which is computed using a Punnett square. Both the phenotypic and genotypic F</a:t>
            </a:r>
            <a:r>
              <a:rPr lang="en-US" altLang="en-US" baseline="30000"/>
              <a:t>2</a:t>
            </a:r>
            <a:r>
              <a:rPr lang="en-US" altLang="en-US"/>
              <a:t> ratios are shown.</a:t>
            </a:r>
            <a:endParaRPr lang="en-GB" altLang="en-US"/>
          </a:p>
        </p:txBody>
      </p:sp>
    </p:spTree>
    <p:extLst>
      <p:ext uri="{BB962C8B-B14F-4D97-AF65-F5344CB8AC3E}">
        <p14:creationId xmlns:p14="http://schemas.microsoft.com/office/powerpoint/2010/main" val="302083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58CAC6FD-AD4C-0D4E-A03F-FC7597195F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26316008-19EF-E243-B8BC-21BE507BD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7" name="Slide Number Placeholder 3">
            <a:extLst>
              <a:ext uri="{FF2B5EF4-FFF2-40B4-BE49-F238E27FC236}">
                <a16:creationId xmlns:a16="http://schemas.microsoft.com/office/drawing/2014/main" id="{C485939E-53EA-2344-A166-3CDA4779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83AB1E-E413-174A-BBD4-862A982361BD}"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71368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9/26/19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9/26/19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9/26/19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9/26/19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9/26/19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9/26/19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9/26/19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9/26/19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9/26/19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9/26/19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9/26/19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9/26/19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11</a:t>
            </a:r>
            <a:br>
              <a:rPr lang="en-US" altLang="en-US" dirty="0"/>
            </a:br>
            <a:r>
              <a:rPr lang="en-US" altLang="en-US" dirty="0">
                <a:ea typeface="MS PGothic"/>
              </a:rPr>
              <a:t>Sept. 27</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0" indent="0">
              <a:buNone/>
              <a:defRPr/>
            </a:pPr>
            <a:endParaRPr lang="en-US" dirty="0">
              <a:ea typeface="MS PGothic" charset="0"/>
            </a:endParaRPr>
          </a:p>
          <a:p>
            <a:pPr>
              <a:defRPr/>
            </a:pPr>
            <a:endParaRPr lang="en-US" dirty="0">
              <a:ea typeface="MS PGothic" charset="0"/>
            </a:endParaRPr>
          </a:p>
          <a:p>
            <a:pPr>
              <a:defRPr/>
            </a:pPr>
            <a:r>
              <a:rPr lang="en-US" dirty="0">
                <a:ea typeface="MS PGothic" charset="0"/>
              </a:rPr>
              <a:t>Independent learning today!  Please study and summarize and practice concepts.  Pay special attention to specific “assignments” given in slides.  (shown in yellow highlight).</a:t>
            </a: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BAF55AFD-6EBC-7248-AD3B-5D6D685C1025}"/>
              </a:ext>
            </a:extLst>
          </p:cNvPr>
          <p:cNvSpPr>
            <a:spLocks noGrp="1"/>
          </p:cNvSpPr>
          <p:nvPr>
            <p:ph type="title"/>
          </p:nvPr>
        </p:nvSpPr>
        <p:spPr/>
        <p:txBody>
          <a:bodyPr/>
          <a:lstStyle/>
          <a:p>
            <a:r>
              <a:rPr lang="en-US" altLang="en-US"/>
              <a:t>Adding complexity/testing the postulates…</a:t>
            </a:r>
          </a:p>
        </p:txBody>
      </p:sp>
      <p:sp>
        <p:nvSpPr>
          <p:cNvPr id="44034" name="Content Placeholder 2">
            <a:extLst>
              <a:ext uri="{FF2B5EF4-FFF2-40B4-BE49-F238E27FC236}">
                <a16:creationId xmlns:a16="http://schemas.microsoft.com/office/drawing/2014/main" id="{F69AB806-C4AF-2641-AC58-C16C47D1D849}"/>
              </a:ext>
            </a:extLst>
          </p:cNvPr>
          <p:cNvSpPr>
            <a:spLocks noGrp="1"/>
          </p:cNvSpPr>
          <p:nvPr>
            <p:ph idx="1"/>
          </p:nvPr>
        </p:nvSpPr>
        <p:spPr/>
        <p:txBody>
          <a:bodyPr/>
          <a:lstStyle/>
          <a:p>
            <a:r>
              <a:rPr lang="en-US" altLang="en-US"/>
              <a:t>Mendel</a:t>
            </a:r>
            <a:r>
              <a:rPr lang="ja-JP" altLang="en-US"/>
              <a:t>’</a:t>
            </a:r>
            <a:r>
              <a:rPr lang="en-US" altLang="ja-JP"/>
              <a:t>s 2-trait crosses  </a:t>
            </a:r>
            <a:r>
              <a:rPr lang="en-US" altLang="ja-JP">
                <a:solidFill>
                  <a:srgbClr val="FF0000"/>
                </a:solidFill>
              </a:rPr>
              <a:t>(Dihybrid cross)</a:t>
            </a:r>
          </a:p>
          <a:p>
            <a:pPr lvl="1"/>
            <a:r>
              <a:rPr lang="en-US" altLang="en-US"/>
              <a:t>Same experimental approach:</a:t>
            </a:r>
          </a:p>
          <a:p>
            <a:pPr lvl="2"/>
            <a:r>
              <a:rPr lang="en-US" altLang="en-US"/>
              <a:t>P X P	   (true-breeding, differing in 2 traits)</a:t>
            </a:r>
          </a:p>
          <a:p>
            <a:pPr lvl="2"/>
            <a:endParaRPr lang="en-US" altLang="en-US"/>
          </a:p>
          <a:p>
            <a:pPr lvl="2"/>
            <a:r>
              <a:rPr lang="en-US" altLang="en-US"/>
              <a:t>F1	   (F1 heterozygote)</a:t>
            </a:r>
          </a:p>
          <a:p>
            <a:pPr lvl="2"/>
            <a:endParaRPr lang="en-US" altLang="en-US"/>
          </a:p>
          <a:p>
            <a:pPr lvl="2">
              <a:buFont typeface="Arial" panose="020B0604020202020204" pitchFamily="34" charset="0"/>
              <a:buNone/>
            </a:pPr>
            <a:endParaRPr lang="en-US" altLang="en-US"/>
          </a:p>
          <a:p>
            <a:pPr lvl="2"/>
            <a:r>
              <a:rPr lang="en-US" altLang="en-US"/>
              <a:t>F2	(analyze ratios)</a:t>
            </a:r>
          </a:p>
        </p:txBody>
      </p:sp>
      <p:cxnSp>
        <p:nvCxnSpPr>
          <p:cNvPr id="5" name="Straight Arrow Connector 4">
            <a:extLst>
              <a:ext uri="{FF2B5EF4-FFF2-40B4-BE49-F238E27FC236}">
                <a16:creationId xmlns:a16="http://schemas.microsoft.com/office/drawing/2014/main" id="{50F63646-F020-AA43-9244-6FAEE8F98D64}"/>
              </a:ext>
            </a:extLst>
          </p:cNvPr>
          <p:cNvCxnSpPr/>
          <p:nvPr/>
        </p:nvCxnSpPr>
        <p:spPr>
          <a:xfrm rot="5400000">
            <a:off x="1638301" y="3314700"/>
            <a:ext cx="5334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3A3C03-3998-3945-9311-EF9A7A77C1EA}"/>
              </a:ext>
            </a:extLst>
          </p:cNvPr>
          <p:cNvCxnSpPr/>
          <p:nvPr/>
        </p:nvCxnSpPr>
        <p:spPr>
          <a:xfrm rot="5400000">
            <a:off x="1562894" y="4304506"/>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91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7">
            <a:extLst>
              <a:ext uri="{FF2B5EF4-FFF2-40B4-BE49-F238E27FC236}">
                <a16:creationId xmlns:a16="http://schemas.microsoft.com/office/drawing/2014/main" id="{7A07C213-95F5-7F44-9178-522F888B9605}"/>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3.5</a:t>
            </a:r>
          </a:p>
        </p:txBody>
      </p:sp>
      <p:pic>
        <p:nvPicPr>
          <p:cNvPr id="46082" name="Picture 12">
            <a:extLst>
              <a:ext uri="{FF2B5EF4-FFF2-40B4-BE49-F238E27FC236}">
                <a16:creationId xmlns:a16="http://schemas.microsoft.com/office/drawing/2014/main" id="{88F3451C-82CF-034B-B255-0BCBE3D7E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66"/>
          <a:stretch>
            <a:fillRect/>
          </a:stretch>
        </p:blipFill>
        <p:spPr bwMode="auto">
          <a:xfrm>
            <a:off x="314325" y="696913"/>
            <a:ext cx="8513763"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98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8">
            <a:extLst>
              <a:ext uri="{FF2B5EF4-FFF2-40B4-BE49-F238E27FC236}">
                <a16:creationId xmlns:a16="http://schemas.microsoft.com/office/drawing/2014/main" id="{2D6AA47B-9245-6545-8BA0-631A9DDE0EA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3.7</a:t>
            </a:r>
          </a:p>
        </p:txBody>
      </p:sp>
      <p:pic>
        <p:nvPicPr>
          <p:cNvPr id="48130" name="Picture 13">
            <a:extLst>
              <a:ext uri="{FF2B5EF4-FFF2-40B4-BE49-F238E27FC236}">
                <a16:creationId xmlns:a16="http://schemas.microsoft.com/office/drawing/2014/main" id="{5EE71FAF-C046-0F45-A890-3BEF54185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665413" y="304800"/>
            <a:ext cx="3813175"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a:extLst>
              <a:ext uri="{FF2B5EF4-FFF2-40B4-BE49-F238E27FC236}">
                <a16:creationId xmlns:a16="http://schemas.microsoft.com/office/drawing/2014/main" id="{4450C438-A626-6F4C-90D5-639E481A03AC}"/>
              </a:ext>
            </a:extLst>
          </p:cNvPr>
          <p:cNvSpPr txBox="1">
            <a:spLocks noChangeArrowheads="1"/>
          </p:cNvSpPr>
          <p:nvPr/>
        </p:nvSpPr>
        <p:spPr bwMode="auto">
          <a:xfrm>
            <a:off x="228600" y="457200"/>
            <a:ext cx="213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Go back to Mendel</a:t>
            </a:r>
            <a:r>
              <a:rPr lang="ja-JP" altLang="en-US" sz="1800" b="1">
                <a:latin typeface="Arial" panose="020B0604020202020204" pitchFamily="34" charset="0"/>
              </a:rPr>
              <a:t>’</a:t>
            </a:r>
            <a:r>
              <a:rPr lang="en-US" altLang="ja-JP" sz="1800" b="1">
                <a:latin typeface="Arial" panose="020B0604020202020204" pitchFamily="34" charset="0"/>
              </a:rPr>
              <a:t>s idea of unit factors.</a:t>
            </a: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r>
              <a:rPr lang="en-US" altLang="en-US" sz="1800" b="1">
                <a:latin typeface="Arial" panose="020B0604020202020204" pitchFamily="34" charset="0"/>
              </a:rPr>
              <a:t>Assume a different set of unit factors controls color and seed shape.</a:t>
            </a: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r>
              <a:rPr lang="en-US" altLang="en-US" sz="1800" b="1">
                <a:latin typeface="Arial" panose="020B0604020202020204" pitchFamily="34" charset="0"/>
              </a:rPr>
              <a:t>Use a Punnett square to predict what would happen.</a:t>
            </a:r>
          </a:p>
        </p:txBody>
      </p:sp>
      <p:sp>
        <p:nvSpPr>
          <p:cNvPr id="48132" name="TextBox 1">
            <a:extLst>
              <a:ext uri="{FF2B5EF4-FFF2-40B4-BE49-F238E27FC236}">
                <a16:creationId xmlns:a16="http://schemas.microsoft.com/office/drawing/2014/main" id="{2D1E235D-1F82-5A47-BAE0-F943DD062656}"/>
              </a:ext>
            </a:extLst>
          </p:cNvPr>
          <p:cNvSpPr txBox="1">
            <a:spLocks noChangeArrowheads="1"/>
          </p:cNvSpPr>
          <p:nvPr/>
        </p:nvSpPr>
        <p:spPr bwMode="auto">
          <a:xfrm>
            <a:off x="6324600" y="53340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2400">
                <a:solidFill>
                  <a:srgbClr val="FF0000"/>
                </a:solidFill>
                <a:latin typeface="Arial" panose="020B0604020202020204" pitchFamily="34" charset="0"/>
              </a:rPr>
              <a:t>Note the:</a:t>
            </a:r>
          </a:p>
          <a:p>
            <a:pPr eaLnBrk="1" hangingPunct="1">
              <a:spcBef>
                <a:spcPct val="0"/>
              </a:spcBef>
              <a:buFontTx/>
              <a:buNone/>
            </a:pPr>
            <a:r>
              <a:rPr lang="en-US" altLang="en-US" sz="2400">
                <a:solidFill>
                  <a:srgbClr val="FF0000"/>
                </a:solidFill>
                <a:latin typeface="Arial" panose="020B0604020202020204" pitchFamily="34" charset="0"/>
              </a:rPr>
              <a:t>9:3:3:1 ratio</a:t>
            </a:r>
          </a:p>
        </p:txBody>
      </p:sp>
      <p:sp>
        <p:nvSpPr>
          <p:cNvPr id="48133" name="TextBox 1">
            <a:extLst>
              <a:ext uri="{FF2B5EF4-FFF2-40B4-BE49-F238E27FC236}">
                <a16:creationId xmlns:a16="http://schemas.microsoft.com/office/drawing/2014/main" id="{92186072-BEAC-3E49-BA34-9FD7B6DCAEDD}"/>
              </a:ext>
            </a:extLst>
          </p:cNvPr>
          <p:cNvSpPr txBox="1">
            <a:spLocks noChangeArrowheads="1"/>
          </p:cNvSpPr>
          <p:nvPr/>
        </p:nvSpPr>
        <p:spPr bwMode="auto">
          <a:xfrm>
            <a:off x="7239000" y="533400"/>
            <a:ext cx="1752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Always apply Mendel’s postulates concerning pairs of unit factors and segregation of pairs during meiosis.</a:t>
            </a:r>
          </a:p>
        </p:txBody>
      </p:sp>
    </p:spTree>
    <p:extLst>
      <p:ext uri="{BB962C8B-B14F-4D97-AF65-F5344CB8AC3E}">
        <p14:creationId xmlns:p14="http://schemas.microsoft.com/office/powerpoint/2010/main" val="174622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4B650B1-0AB3-8D4A-BDD7-D94887CF4A26}"/>
              </a:ext>
            </a:extLst>
          </p:cNvPr>
          <p:cNvSpPr>
            <a:spLocks noGrp="1"/>
          </p:cNvSpPr>
          <p:nvPr>
            <p:ph type="title"/>
          </p:nvPr>
        </p:nvSpPr>
        <p:spPr/>
        <p:txBody>
          <a:bodyPr/>
          <a:lstStyle/>
          <a:p>
            <a:r>
              <a:rPr lang="en-US" altLang="en-US" dirty="0">
                <a:highlight>
                  <a:srgbClr val="FFFF00"/>
                </a:highlight>
              </a:rPr>
              <a:t>Try it yourself</a:t>
            </a:r>
            <a:r>
              <a:rPr lang="en-US" altLang="en-US" dirty="0"/>
              <a:t>			</a:t>
            </a:r>
          </a:p>
        </p:txBody>
      </p:sp>
      <p:sp>
        <p:nvSpPr>
          <p:cNvPr id="50178" name="Content Placeholder 2">
            <a:extLst>
              <a:ext uri="{FF2B5EF4-FFF2-40B4-BE49-F238E27FC236}">
                <a16:creationId xmlns:a16="http://schemas.microsoft.com/office/drawing/2014/main" id="{2D35DA4D-C974-0948-BC7A-1C4A65EED545}"/>
              </a:ext>
            </a:extLst>
          </p:cNvPr>
          <p:cNvSpPr>
            <a:spLocks noGrp="1"/>
          </p:cNvSpPr>
          <p:nvPr>
            <p:ph idx="1"/>
          </p:nvPr>
        </p:nvSpPr>
        <p:spPr>
          <a:xfrm>
            <a:off x="457200" y="1600200"/>
            <a:ext cx="8305800" cy="5105400"/>
          </a:xfrm>
        </p:spPr>
        <p:txBody>
          <a:bodyPr/>
          <a:lstStyle/>
          <a:p>
            <a:r>
              <a:rPr lang="en-US" altLang="en-US" dirty="0">
                <a:highlight>
                  <a:srgbClr val="FFFF00"/>
                </a:highlight>
              </a:rPr>
              <a:t>Design a different dihybrid cross.</a:t>
            </a:r>
          </a:p>
          <a:p>
            <a:r>
              <a:rPr lang="en-US" altLang="en-US" dirty="0">
                <a:highlight>
                  <a:srgbClr val="FFFF00"/>
                </a:highlight>
              </a:rPr>
              <a:t>Choose proper true breeding parents</a:t>
            </a:r>
          </a:p>
          <a:p>
            <a:r>
              <a:rPr lang="en-US" altLang="en-US" dirty="0">
                <a:highlight>
                  <a:srgbClr val="FFFF00"/>
                </a:highlight>
              </a:rPr>
              <a:t>Assign symbols accordingly</a:t>
            </a:r>
          </a:p>
          <a:p>
            <a:r>
              <a:rPr lang="en-US" altLang="en-US" dirty="0">
                <a:highlight>
                  <a:srgbClr val="FFFF00"/>
                </a:highlight>
              </a:rPr>
              <a:t>Show gametes formed by the Parents, then by the F1</a:t>
            </a:r>
          </a:p>
          <a:p>
            <a:r>
              <a:rPr lang="en-US" altLang="en-US" dirty="0">
                <a:highlight>
                  <a:srgbClr val="FFFF00"/>
                </a:highlight>
              </a:rPr>
              <a:t>Show a </a:t>
            </a:r>
            <a:r>
              <a:rPr lang="en-US" altLang="en-US" dirty="0" err="1">
                <a:highlight>
                  <a:srgbClr val="FFFF00"/>
                </a:highlight>
              </a:rPr>
              <a:t>punnett</a:t>
            </a:r>
            <a:r>
              <a:rPr lang="en-US" altLang="en-US" dirty="0">
                <a:highlight>
                  <a:srgbClr val="FFFF00"/>
                </a:highlight>
              </a:rPr>
              <a:t> square with all combinations of genotypes in the F2 generation.  Show corresponding phenotypes.</a:t>
            </a:r>
          </a:p>
          <a:p>
            <a:r>
              <a:rPr lang="en-US" altLang="en-US" dirty="0">
                <a:highlight>
                  <a:srgbClr val="FFFF00"/>
                </a:highlight>
              </a:rPr>
              <a:t>See if you note a 9:3:3:1  F2 generation ratio.</a:t>
            </a:r>
          </a:p>
        </p:txBody>
      </p:sp>
    </p:spTree>
    <p:extLst>
      <p:ext uri="{BB962C8B-B14F-4D97-AF65-F5344CB8AC3E}">
        <p14:creationId xmlns:p14="http://schemas.microsoft.com/office/powerpoint/2010/main" val="337495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89A264D8-2511-E640-9D33-352BB6137AC6}"/>
              </a:ext>
            </a:extLst>
          </p:cNvPr>
          <p:cNvSpPr>
            <a:spLocks noGrp="1"/>
          </p:cNvSpPr>
          <p:nvPr>
            <p:ph type="title"/>
          </p:nvPr>
        </p:nvSpPr>
        <p:spPr>
          <a:xfrm>
            <a:off x="0" y="274638"/>
            <a:ext cx="9144000" cy="1143000"/>
          </a:xfrm>
        </p:spPr>
        <p:txBody>
          <a:bodyPr/>
          <a:lstStyle/>
          <a:p>
            <a:pPr algn="l"/>
            <a:r>
              <a:rPr lang="en-US" altLang="en-US"/>
              <a:t>Mendel</a:t>
            </a:r>
            <a:r>
              <a:rPr lang="ja-JP" altLang="en-US"/>
              <a:t>’</a:t>
            </a:r>
            <a:r>
              <a:rPr lang="en-US" altLang="ja-JP"/>
              <a:t>s 4</a:t>
            </a:r>
            <a:r>
              <a:rPr lang="en-US" altLang="ja-JP" baseline="30000"/>
              <a:t>th</a:t>
            </a:r>
            <a:r>
              <a:rPr lang="en-US" altLang="ja-JP"/>
              <a:t> postulate</a:t>
            </a:r>
            <a:br>
              <a:rPr lang="en-US" altLang="ja-JP"/>
            </a:br>
            <a:r>
              <a:rPr lang="en-US" altLang="ja-JP" sz="2800"/>
              <a:t>(could only be stated after dihybrid crosses were performed)</a:t>
            </a:r>
            <a:endParaRPr lang="en-US" altLang="en-US" sz="2800"/>
          </a:p>
        </p:txBody>
      </p:sp>
      <p:sp>
        <p:nvSpPr>
          <p:cNvPr id="51202" name="Content Placeholder 2">
            <a:extLst>
              <a:ext uri="{FF2B5EF4-FFF2-40B4-BE49-F238E27FC236}">
                <a16:creationId xmlns:a16="http://schemas.microsoft.com/office/drawing/2014/main" id="{7FDC0558-6059-B349-BD13-0E611E4909E3}"/>
              </a:ext>
            </a:extLst>
          </p:cNvPr>
          <p:cNvSpPr>
            <a:spLocks noGrp="1"/>
          </p:cNvSpPr>
          <p:nvPr>
            <p:ph idx="1"/>
          </p:nvPr>
        </p:nvSpPr>
        <p:spPr>
          <a:xfrm>
            <a:off x="533400" y="2057400"/>
            <a:ext cx="8229600" cy="4525963"/>
          </a:xfrm>
        </p:spPr>
        <p:txBody>
          <a:bodyPr/>
          <a:lstStyle/>
          <a:p>
            <a:r>
              <a:rPr lang="en-US" altLang="en-US"/>
              <a:t>F2 ratios in Mendel</a:t>
            </a:r>
            <a:r>
              <a:rPr lang="ja-JP" altLang="en-US"/>
              <a:t>’</a:t>
            </a:r>
            <a:r>
              <a:rPr lang="en-US" altLang="ja-JP"/>
              <a:t>s dihybrid crosses suggested </a:t>
            </a:r>
            <a:r>
              <a:rPr lang="en-US" altLang="ja-JP">
                <a:solidFill>
                  <a:srgbClr val="FF0000"/>
                </a:solidFill>
              </a:rPr>
              <a:t>Independent Assortment </a:t>
            </a:r>
            <a:r>
              <a:rPr lang="en-US" altLang="ja-JP"/>
              <a:t>of unit factors.</a:t>
            </a:r>
          </a:p>
          <a:p>
            <a:pPr>
              <a:buFont typeface="Arial" panose="020B0604020202020204" pitchFamily="34" charset="0"/>
              <a:buNone/>
            </a:pPr>
            <a:r>
              <a:rPr lang="en-US" altLang="en-US"/>
              <a:t>		</a:t>
            </a:r>
            <a:r>
              <a:rPr lang="en-US" altLang="en-US" i="1"/>
              <a:t>During gamete formation , segregating pairs of unit factors assort independently of each other.</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313445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6606EADC-68BB-B548-8541-6F76C9AC4269}"/>
              </a:ext>
            </a:extLst>
          </p:cNvPr>
          <p:cNvSpPr>
            <a:spLocks noGrp="1"/>
          </p:cNvSpPr>
          <p:nvPr>
            <p:ph type="title"/>
          </p:nvPr>
        </p:nvSpPr>
        <p:spPr/>
        <p:txBody>
          <a:bodyPr/>
          <a:lstStyle/>
          <a:p>
            <a:r>
              <a:rPr lang="en-US" altLang="en-US"/>
              <a:t>Does this sound familiar?</a:t>
            </a:r>
          </a:p>
        </p:txBody>
      </p:sp>
      <p:sp>
        <p:nvSpPr>
          <p:cNvPr id="53250" name="Content Placeholder 2">
            <a:extLst>
              <a:ext uri="{FF2B5EF4-FFF2-40B4-BE49-F238E27FC236}">
                <a16:creationId xmlns:a16="http://schemas.microsoft.com/office/drawing/2014/main" id="{62758790-1D95-704D-A7C3-B8CD018AEDE4}"/>
              </a:ext>
            </a:extLst>
          </p:cNvPr>
          <p:cNvSpPr>
            <a:spLocks noGrp="1"/>
          </p:cNvSpPr>
          <p:nvPr>
            <p:ph idx="1"/>
          </p:nvPr>
        </p:nvSpPr>
        <p:spPr/>
        <p:txBody>
          <a:bodyPr/>
          <a:lstStyle/>
          <a:p>
            <a:r>
              <a:rPr lang="en-US" altLang="en-US"/>
              <a:t>What accounts for this observation?</a:t>
            </a:r>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275819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535B6ADF-453F-414B-B38E-2D3D57714896}"/>
              </a:ext>
            </a:extLst>
          </p:cNvPr>
          <p:cNvSpPr>
            <a:spLocks noGrp="1"/>
          </p:cNvSpPr>
          <p:nvPr>
            <p:ph type="title"/>
          </p:nvPr>
        </p:nvSpPr>
        <p:spPr/>
        <p:txBody>
          <a:bodyPr/>
          <a:lstStyle/>
          <a:p>
            <a:r>
              <a:rPr lang="en-US" altLang="en-US"/>
              <a:t>Does this sound familiar?</a:t>
            </a:r>
          </a:p>
        </p:txBody>
      </p:sp>
      <p:sp>
        <p:nvSpPr>
          <p:cNvPr id="54274" name="Content Placeholder 2">
            <a:extLst>
              <a:ext uri="{FF2B5EF4-FFF2-40B4-BE49-F238E27FC236}">
                <a16:creationId xmlns:a16="http://schemas.microsoft.com/office/drawing/2014/main" id="{33BDF1BA-002B-A94A-A564-512BC578B003}"/>
              </a:ext>
            </a:extLst>
          </p:cNvPr>
          <p:cNvSpPr>
            <a:spLocks noGrp="1"/>
          </p:cNvSpPr>
          <p:nvPr>
            <p:ph idx="1"/>
          </p:nvPr>
        </p:nvSpPr>
        <p:spPr/>
        <p:txBody>
          <a:bodyPr/>
          <a:lstStyle/>
          <a:p>
            <a:r>
              <a:rPr lang="en-US" altLang="en-US"/>
              <a:t>What accounts for this observation?</a:t>
            </a:r>
          </a:p>
          <a:p>
            <a:endParaRPr lang="en-US" altLang="en-US"/>
          </a:p>
          <a:p>
            <a:pPr>
              <a:buFont typeface="Arial" panose="020B0604020202020204" pitchFamily="34" charset="0"/>
              <a:buNone/>
            </a:pPr>
            <a:endParaRPr lang="en-US" altLang="en-US"/>
          </a:p>
          <a:p>
            <a:r>
              <a:rPr lang="en-US" altLang="en-US"/>
              <a:t>Random alignment of homologous chromsomes during metaphase I of meiosis I followed by random segregation of homologs in anaphase I.</a:t>
            </a:r>
          </a:p>
        </p:txBody>
      </p:sp>
    </p:spTree>
    <p:extLst>
      <p:ext uri="{BB962C8B-B14F-4D97-AF65-F5344CB8AC3E}">
        <p14:creationId xmlns:p14="http://schemas.microsoft.com/office/powerpoint/2010/main" val="8316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7">
            <a:extLst>
              <a:ext uri="{FF2B5EF4-FFF2-40B4-BE49-F238E27FC236}">
                <a16:creationId xmlns:a16="http://schemas.microsoft.com/office/drawing/2014/main" id="{9CA5D075-FF48-0844-BD7F-E9E0A19E2C6D}"/>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3.11a</a:t>
            </a:r>
          </a:p>
        </p:txBody>
      </p:sp>
      <p:pic>
        <p:nvPicPr>
          <p:cNvPr id="55298" name="Picture 12">
            <a:extLst>
              <a:ext uri="{FF2B5EF4-FFF2-40B4-BE49-F238E27FC236}">
                <a16:creationId xmlns:a16="http://schemas.microsoft.com/office/drawing/2014/main" id="{AC9C5737-3581-1447-A5CA-BE5F1E08D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480"/>
          <a:stretch>
            <a:fillRect/>
          </a:stretch>
        </p:blipFill>
        <p:spPr bwMode="auto">
          <a:xfrm>
            <a:off x="314325" y="1936750"/>
            <a:ext cx="851376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3">
            <a:extLst>
              <a:ext uri="{FF2B5EF4-FFF2-40B4-BE49-F238E27FC236}">
                <a16:creationId xmlns:a16="http://schemas.microsoft.com/office/drawing/2014/main" id="{72240479-B300-9944-87D3-B2FBB980D8C5}"/>
              </a:ext>
            </a:extLst>
          </p:cNvPr>
          <p:cNvSpPr txBox="1">
            <a:spLocks noChangeArrowheads="1"/>
          </p:cNvSpPr>
          <p:nvPr/>
        </p:nvSpPr>
        <p:spPr bwMode="auto">
          <a:xfrm>
            <a:off x="0" y="392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ctr" eaLnBrk="1" hangingPunct="1">
              <a:spcBef>
                <a:spcPct val="0"/>
              </a:spcBef>
              <a:buFontTx/>
              <a:buNone/>
            </a:pPr>
            <a:r>
              <a:rPr lang="en-US" altLang="en-US" sz="2400" b="1">
                <a:latin typeface="Arial" panose="020B0604020202020204" pitchFamily="34" charset="0"/>
              </a:rPr>
              <a:t>Do Mendel</a:t>
            </a:r>
            <a:r>
              <a:rPr lang="ja-JP" altLang="en-US" sz="2400" b="1">
                <a:latin typeface="Arial" panose="020B0604020202020204" pitchFamily="34" charset="0"/>
              </a:rPr>
              <a:t>’</a:t>
            </a:r>
            <a:r>
              <a:rPr lang="en-US" altLang="ja-JP" sz="2400" b="1">
                <a:latin typeface="Arial" panose="020B0604020202020204" pitchFamily="34" charset="0"/>
              </a:rPr>
              <a:t>s postulates relate to what happens in meiosis??</a:t>
            </a:r>
          </a:p>
          <a:p>
            <a:pPr algn="ctr" eaLnBrk="1" hangingPunct="1">
              <a:spcBef>
                <a:spcPct val="0"/>
              </a:spcBef>
              <a:buFontTx/>
              <a:buNone/>
            </a:pPr>
            <a:r>
              <a:rPr lang="en-US" altLang="en-US" sz="2400" b="1">
                <a:latin typeface="Arial" panose="020B0604020202020204" pitchFamily="34" charset="0"/>
              </a:rPr>
              <a:t>Absolutely!!!</a:t>
            </a:r>
          </a:p>
        </p:txBody>
      </p:sp>
    </p:spTree>
    <p:extLst>
      <p:ext uri="{BB962C8B-B14F-4D97-AF65-F5344CB8AC3E}">
        <p14:creationId xmlns:p14="http://schemas.microsoft.com/office/powerpoint/2010/main" val="328662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7">
            <a:extLst>
              <a:ext uri="{FF2B5EF4-FFF2-40B4-BE49-F238E27FC236}">
                <a16:creationId xmlns:a16="http://schemas.microsoft.com/office/drawing/2014/main" id="{B815ACCC-922A-2A41-974C-E557940A83D4}"/>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3.11b</a:t>
            </a:r>
          </a:p>
        </p:txBody>
      </p:sp>
      <p:pic>
        <p:nvPicPr>
          <p:cNvPr id="57346" name="Picture 12">
            <a:extLst>
              <a:ext uri="{FF2B5EF4-FFF2-40B4-BE49-F238E27FC236}">
                <a16:creationId xmlns:a16="http://schemas.microsoft.com/office/drawing/2014/main" id="{99F4A6E7-5DF2-2A4A-8254-34E13CA47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09"/>
          <a:stretch>
            <a:fillRect/>
          </a:stretch>
        </p:blipFill>
        <p:spPr bwMode="auto">
          <a:xfrm>
            <a:off x="314325" y="1376363"/>
            <a:ext cx="851376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00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7">
            <a:extLst>
              <a:ext uri="{FF2B5EF4-FFF2-40B4-BE49-F238E27FC236}">
                <a16:creationId xmlns:a16="http://schemas.microsoft.com/office/drawing/2014/main" id="{8424BEA4-0FE7-8143-99EC-C9C6FC9AE53A}"/>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3.11c</a:t>
            </a:r>
          </a:p>
        </p:txBody>
      </p:sp>
      <p:pic>
        <p:nvPicPr>
          <p:cNvPr id="59394" name="Picture 12">
            <a:extLst>
              <a:ext uri="{FF2B5EF4-FFF2-40B4-BE49-F238E27FC236}">
                <a16:creationId xmlns:a16="http://schemas.microsoft.com/office/drawing/2014/main" id="{5FF8E812-5FD6-EB45-AC4C-62D2279C6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670"/>
          <a:stretch>
            <a:fillRect/>
          </a:stretch>
        </p:blipFill>
        <p:spPr bwMode="auto">
          <a:xfrm>
            <a:off x="309563" y="2667000"/>
            <a:ext cx="85248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3">
            <a:extLst>
              <a:ext uri="{FF2B5EF4-FFF2-40B4-BE49-F238E27FC236}">
                <a16:creationId xmlns:a16="http://schemas.microsoft.com/office/drawing/2014/main" id="{FD570B5D-4ABE-DA46-8643-9B401B3A500B}"/>
              </a:ext>
            </a:extLst>
          </p:cNvPr>
          <p:cNvSpPr txBox="1">
            <a:spLocks noChangeArrowheads="1"/>
          </p:cNvSpPr>
          <p:nvPr/>
        </p:nvSpPr>
        <p:spPr bwMode="auto">
          <a:xfrm>
            <a:off x="1066800" y="228600"/>
            <a:ext cx="708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ctr" eaLnBrk="1" hangingPunct="1">
              <a:spcBef>
                <a:spcPct val="0"/>
              </a:spcBef>
              <a:buFontTx/>
              <a:buNone/>
            </a:pPr>
            <a:r>
              <a:rPr lang="en-US" altLang="en-US">
                <a:latin typeface="Arial" panose="020B0604020202020204" pitchFamily="34" charset="0"/>
              </a:rPr>
              <a:t>F1    </a:t>
            </a:r>
          </a:p>
          <a:p>
            <a:pPr algn="ctr" eaLnBrk="1" hangingPunct="1">
              <a:spcBef>
                <a:spcPct val="0"/>
              </a:spcBef>
              <a:buFontTx/>
              <a:buNone/>
            </a:pPr>
            <a:r>
              <a:rPr lang="en-US" altLang="en-US">
                <a:latin typeface="Arial" panose="020B0604020202020204" pitchFamily="34" charset="0"/>
              </a:rPr>
              <a:t>GgWw</a:t>
            </a:r>
          </a:p>
        </p:txBody>
      </p:sp>
      <p:cxnSp>
        <p:nvCxnSpPr>
          <p:cNvPr id="6" name="Straight Arrow Connector 5">
            <a:extLst>
              <a:ext uri="{FF2B5EF4-FFF2-40B4-BE49-F238E27FC236}">
                <a16:creationId xmlns:a16="http://schemas.microsoft.com/office/drawing/2014/main" id="{023D7A18-303F-A34E-A42F-A57EF42130CF}"/>
              </a:ext>
            </a:extLst>
          </p:cNvPr>
          <p:cNvCxnSpPr/>
          <p:nvPr/>
        </p:nvCxnSpPr>
        <p:spPr>
          <a:xfrm rot="5400000">
            <a:off x="4306888" y="1714500"/>
            <a:ext cx="5318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397" name="TextBox 7">
            <a:extLst>
              <a:ext uri="{FF2B5EF4-FFF2-40B4-BE49-F238E27FC236}">
                <a16:creationId xmlns:a16="http://schemas.microsoft.com/office/drawing/2014/main" id="{6CB4AF7A-41AD-0440-883B-D8582B2E69B3}"/>
              </a:ext>
            </a:extLst>
          </p:cNvPr>
          <p:cNvSpPr txBox="1">
            <a:spLocks noChangeArrowheads="1"/>
          </p:cNvSpPr>
          <p:nvPr/>
        </p:nvSpPr>
        <p:spPr bwMode="auto">
          <a:xfrm>
            <a:off x="1219200" y="20574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GW</a:t>
            </a:r>
            <a:r>
              <a:rPr lang="en-US" altLang="en-US" sz="1800">
                <a:latin typeface="Arial" panose="020B0604020202020204" pitchFamily="34" charset="0"/>
              </a:rPr>
              <a:t>	                  </a:t>
            </a:r>
            <a:r>
              <a:rPr lang="en-US" altLang="en-US" sz="1800" b="1">
                <a:latin typeface="Arial" panose="020B0604020202020204" pitchFamily="34" charset="0"/>
              </a:rPr>
              <a:t> gw</a:t>
            </a:r>
            <a:r>
              <a:rPr lang="en-US" altLang="en-US" sz="1800">
                <a:latin typeface="Arial" panose="020B0604020202020204" pitchFamily="34" charset="0"/>
              </a:rPr>
              <a:t>	                        </a:t>
            </a:r>
            <a:r>
              <a:rPr lang="en-US" altLang="en-US" sz="1800" b="1">
                <a:latin typeface="Arial" panose="020B0604020202020204" pitchFamily="34" charset="0"/>
              </a:rPr>
              <a:t>Gw</a:t>
            </a:r>
            <a:r>
              <a:rPr lang="en-US" altLang="en-US" sz="1800">
                <a:latin typeface="Arial" panose="020B0604020202020204" pitchFamily="34" charset="0"/>
              </a:rPr>
              <a:t>	         </a:t>
            </a:r>
            <a:r>
              <a:rPr lang="en-US" altLang="en-US" sz="1800" b="1">
                <a:latin typeface="Arial" panose="020B0604020202020204" pitchFamily="34" charset="0"/>
              </a:rPr>
              <a:t>gW</a:t>
            </a:r>
          </a:p>
        </p:txBody>
      </p:sp>
    </p:spTree>
    <p:extLst>
      <p:ext uri="{BB962C8B-B14F-4D97-AF65-F5344CB8AC3E}">
        <p14:creationId xmlns:p14="http://schemas.microsoft.com/office/powerpoint/2010/main" val="329846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12B2-F65D-DE43-B1B8-F1B27B68D3F5}"/>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4B1B5903-3575-3245-8F35-6C5512A2FF88}"/>
              </a:ext>
            </a:extLst>
          </p:cNvPr>
          <p:cNvSpPr>
            <a:spLocks noGrp="1"/>
          </p:cNvSpPr>
          <p:nvPr>
            <p:ph idx="1"/>
          </p:nvPr>
        </p:nvSpPr>
        <p:spPr>
          <a:xfrm>
            <a:off x="457200" y="1600200"/>
            <a:ext cx="8077200" cy="4983162"/>
          </a:xfrm>
        </p:spPr>
        <p:txBody>
          <a:bodyPr/>
          <a:lstStyle/>
          <a:p>
            <a:pPr marL="457200" lvl="1" indent="0">
              <a:buNone/>
            </a:pPr>
            <a:r>
              <a:rPr lang="en-US" dirty="0"/>
              <a:t>Molecular explanations for  genetic traits.  Think of the </a:t>
            </a:r>
            <a:r>
              <a:rPr lang="en-US" u="sng" dirty="0"/>
              <a:t>molecules</a:t>
            </a:r>
            <a:r>
              <a:rPr lang="en-US" dirty="0"/>
              <a:t> of gene expression.</a:t>
            </a:r>
          </a:p>
        </p:txBody>
      </p:sp>
    </p:spTree>
    <p:extLst>
      <p:ext uri="{BB962C8B-B14F-4D97-AF65-F5344CB8AC3E}">
        <p14:creationId xmlns:p14="http://schemas.microsoft.com/office/powerpoint/2010/main" val="40917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98D72352-8A4A-504C-90F7-B983FEBA34B8}"/>
              </a:ext>
            </a:extLst>
          </p:cNvPr>
          <p:cNvSpPr>
            <a:spLocks noGrp="1"/>
          </p:cNvSpPr>
          <p:nvPr>
            <p:ph type="title"/>
          </p:nvPr>
        </p:nvSpPr>
        <p:spPr/>
        <p:txBody>
          <a:bodyPr/>
          <a:lstStyle/>
          <a:p>
            <a:endParaRPr lang="en-US" altLang="en-US"/>
          </a:p>
        </p:txBody>
      </p:sp>
      <p:sp>
        <p:nvSpPr>
          <p:cNvPr id="61442" name="Content Placeholder 2">
            <a:extLst>
              <a:ext uri="{FF2B5EF4-FFF2-40B4-BE49-F238E27FC236}">
                <a16:creationId xmlns:a16="http://schemas.microsoft.com/office/drawing/2014/main" id="{4550338D-ED28-204D-BB2B-F066ED7C87A0}"/>
              </a:ext>
            </a:extLst>
          </p:cNvPr>
          <p:cNvSpPr>
            <a:spLocks noGrp="1"/>
          </p:cNvSpPr>
          <p:nvPr>
            <p:ph idx="1"/>
          </p:nvPr>
        </p:nvSpPr>
        <p:spPr/>
        <p:txBody>
          <a:bodyPr/>
          <a:lstStyle/>
          <a:p>
            <a:r>
              <a:rPr lang="en-US" altLang="en-US"/>
              <a:t>Dihybrid crosses which analyze traits that are controlled by genes on </a:t>
            </a:r>
            <a:r>
              <a:rPr lang="en-US" altLang="en-US" u="sng"/>
              <a:t>different chromosomes</a:t>
            </a:r>
            <a:r>
              <a:rPr lang="en-US" altLang="en-US"/>
              <a:t> should show a classic 9:3:3:1 ratio. (Theoretical ratio)</a:t>
            </a:r>
          </a:p>
          <a:p>
            <a:r>
              <a:rPr lang="en-US" altLang="en-US"/>
              <a:t>The genes would be called </a:t>
            </a:r>
            <a:r>
              <a:rPr lang="en-US" altLang="en-US" u="sng">
                <a:solidFill>
                  <a:srgbClr val="FF0000"/>
                </a:solidFill>
              </a:rPr>
              <a:t>unlinked</a:t>
            </a:r>
            <a:r>
              <a:rPr lang="en-US" altLang="en-US">
                <a:solidFill>
                  <a:srgbClr val="FF0000"/>
                </a:solidFill>
              </a:rPr>
              <a:t>. </a:t>
            </a:r>
            <a:r>
              <a:rPr lang="en-US" altLang="en-US"/>
              <a:t>We assume the genes controlling pea color and shape are unlinked. </a:t>
            </a:r>
            <a:r>
              <a:rPr lang="en-US" altLang="en-US">
                <a:solidFill>
                  <a:srgbClr val="FF0000"/>
                </a:solidFill>
              </a:rPr>
              <a:t> Linked genes </a:t>
            </a:r>
            <a:r>
              <a:rPr lang="en-US" altLang="en-US"/>
              <a:t>are located on the same chromosome. We will consider these later! </a:t>
            </a:r>
          </a:p>
        </p:txBody>
      </p:sp>
    </p:spTree>
    <p:extLst>
      <p:ext uri="{BB962C8B-B14F-4D97-AF65-F5344CB8AC3E}">
        <p14:creationId xmlns:p14="http://schemas.microsoft.com/office/powerpoint/2010/main" val="281857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23344B77-27A8-F14D-B37C-3F93F6A03C83}"/>
              </a:ext>
            </a:extLst>
          </p:cNvPr>
          <p:cNvSpPr>
            <a:spLocks noGrp="1"/>
          </p:cNvSpPr>
          <p:nvPr>
            <p:ph type="title"/>
          </p:nvPr>
        </p:nvSpPr>
        <p:spPr/>
        <p:txBody>
          <a:bodyPr/>
          <a:lstStyle/>
          <a:p>
            <a:r>
              <a:rPr lang="en-US" altLang="en-US"/>
              <a:t>Back to the testcross concept…</a:t>
            </a:r>
          </a:p>
        </p:txBody>
      </p:sp>
      <p:sp>
        <p:nvSpPr>
          <p:cNvPr id="63490" name="Content Placeholder 2">
            <a:extLst>
              <a:ext uri="{FF2B5EF4-FFF2-40B4-BE49-F238E27FC236}">
                <a16:creationId xmlns:a16="http://schemas.microsoft.com/office/drawing/2014/main" id="{9A0D80C1-6F1E-6347-95EA-1E3B8F83CE6B}"/>
              </a:ext>
            </a:extLst>
          </p:cNvPr>
          <p:cNvSpPr>
            <a:spLocks noGrp="1"/>
          </p:cNvSpPr>
          <p:nvPr>
            <p:ph idx="1"/>
          </p:nvPr>
        </p:nvSpPr>
        <p:spPr/>
        <p:txBody>
          <a:bodyPr/>
          <a:lstStyle/>
          <a:p>
            <a:r>
              <a:rPr lang="en-US" altLang="en-US"/>
              <a:t>Which traits are dominant in the example?</a:t>
            </a:r>
          </a:p>
          <a:p>
            <a:endParaRPr lang="en-US" altLang="en-US"/>
          </a:p>
          <a:p>
            <a:r>
              <a:rPr lang="en-US" altLang="en-US"/>
              <a:t>Which genotypes give you peas with both dominant traits?</a:t>
            </a:r>
          </a:p>
          <a:p>
            <a:endParaRPr lang="en-US" altLang="en-US"/>
          </a:p>
          <a:p>
            <a:r>
              <a:rPr lang="en-US" altLang="en-US"/>
              <a:t>How could you identify each genotype in a plant showing the dominant traits?</a:t>
            </a:r>
          </a:p>
        </p:txBody>
      </p:sp>
    </p:spTree>
    <p:extLst>
      <p:ext uri="{BB962C8B-B14F-4D97-AF65-F5344CB8AC3E}">
        <p14:creationId xmlns:p14="http://schemas.microsoft.com/office/powerpoint/2010/main" val="298028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31DC83D4-7B39-3043-BA79-72AFC9E273A7}"/>
              </a:ext>
            </a:extLst>
          </p:cNvPr>
          <p:cNvSpPr>
            <a:spLocks noGrp="1"/>
          </p:cNvSpPr>
          <p:nvPr>
            <p:ph type="title"/>
          </p:nvPr>
        </p:nvSpPr>
        <p:spPr/>
        <p:txBody>
          <a:bodyPr/>
          <a:lstStyle/>
          <a:p>
            <a:r>
              <a:rPr lang="en-US" altLang="en-US" dirty="0">
                <a:highlight>
                  <a:srgbClr val="FFFF00"/>
                </a:highlight>
              </a:rPr>
              <a:t>Try it!</a:t>
            </a:r>
          </a:p>
        </p:txBody>
      </p:sp>
      <p:sp>
        <p:nvSpPr>
          <p:cNvPr id="64514" name="Content Placeholder 2">
            <a:extLst>
              <a:ext uri="{FF2B5EF4-FFF2-40B4-BE49-F238E27FC236}">
                <a16:creationId xmlns:a16="http://schemas.microsoft.com/office/drawing/2014/main" id="{6AD254A3-FEF1-4B40-B6BF-1887F0181096}"/>
              </a:ext>
            </a:extLst>
          </p:cNvPr>
          <p:cNvSpPr>
            <a:spLocks noGrp="1"/>
          </p:cNvSpPr>
          <p:nvPr>
            <p:ph idx="1"/>
          </p:nvPr>
        </p:nvSpPr>
        <p:spPr>
          <a:xfrm>
            <a:off x="457200" y="1600200"/>
            <a:ext cx="8229600" cy="5105400"/>
          </a:xfrm>
        </p:spPr>
        <p:txBody>
          <a:bodyPr/>
          <a:lstStyle/>
          <a:p>
            <a:r>
              <a:rPr lang="en-US" altLang="en-US" dirty="0">
                <a:highlight>
                  <a:srgbClr val="FFFF00"/>
                </a:highlight>
              </a:rPr>
              <a:t>Show how you would set up a test cross for each of the genotypes showing yellow/round peas.</a:t>
            </a:r>
          </a:p>
          <a:p>
            <a:endParaRPr lang="en-US" altLang="en-US" dirty="0">
              <a:highlight>
                <a:srgbClr val="FFFF00"/>
              </a:highlight>
            </a:endParaRPr>
          </a:p>
          <a:p>
            <a:r>
              <a:rPr lang="en-US" altLang="en-US" dirty="0">
                <a:highlight>
                  <a:srgbClr val="FFFF00"/>
                </a:highlight>
              </a:rPr>
              <a:t>Prove each genotype would give different outcomes in a test cross. </a:t>
            </a:r>
          </a:p>
          <a:p>
            <a:endParaRPr lang="en-US" altLang="en-US" dirty="0">
              <a:highlight>
                <a:srgbClr val="FFFF00"/>
              </a:highlight>
            </a:endParaRPr>
          </a:p>
          <a:p>
            <a:pPr>
              <a:buFont typeface="Arial" panose="020B0604020202020204" pitchFamily="34" charset="0"/>
              <a:buNone/>
            </a:pPr>
            <a:r>
              <a:rPr lang="en-US" altLang="en-US" b="1" dirty="0">
                <a:highlight>
                  <a:srgbClr val="FFFF00"/>
                </a:highlight>
              </a:rPr>
              <a:t>Draw it! Sketch it! Use  </a:t>
            </a:r>
            <a:r>
              <a:rPr lang="en-US" altLang="en-US" b="1" dirty="0" err="1">
                <a:highlight>
                  <a:srgbClr val="FFFF00"/>
                </a:highlight>
              </a:rPr>
              <a:t>punnett</a:t>
            </a:r>
            <a:r>
              <a:rPr lang="en-US" altLang="en-US" b="1" dirty="0">
                <a:highlight>
                  <a:srgbClr val="FFFF00"/>
                </a:highlight>
              </a:rPr>
              <a:t> squares! Possible pop quiz question for the future!</a:t>
            </a:r>
          </a:p>
        </p:txBody>
      </p:sp>
    </p:spTree>
    <p:extLst>
      <p:ext uri="{BB962C8B-B14F-4D97-AF65-F5344CB8AC3E}">
        <p14:creationId xmlns:p14="http://schemas.microsoft.com/office/powerpoint/2010/main" val="315814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6311D17C-EDE9-2C4B-8F94-3C838BF4B613}"/>
              </a:ext>
            </a:extLst>
          </p:cNvPr>
          <p:cNvSpPr>
            <a:spLocks noGrp="1"/>
          </p:cNvSpPr>
          <p:nvPr>
            <p:ph type="title"/>
          </p:nvPr>
        </p:nvSpPr>
        <p:spPr/>
        <p:txBody>
          <a:bodyPr/>
          <a:lstStyle/>
          <a:p>
            <a:r>
              <a:rPr lang="en-US" altLang="en-US"/>
              <a:t>Back to dihybrid cross…</a:t>
            </a:r>
          </a:p>
        </p:txBody>
      </p:sp>
      <p:sp>
        <p:nvSpPr>
          <p:cNvPr id="66562" name="Content Placeholder 2">
            <a:extLst>
              <a:ext uri="{FF2B5EF4-FFF2-40B4-BE49-F238E27FC236}">
                <a16:creationId xmlns:a16="http://schemas.microsoft.com/office/drawing/2014/main" id="{74A8EB53-1710-AA47-A964-379D76333F3D}"/>
              </a:ext>
            </a:extLst>
          </p:cNvPr>
          <p:cNvSpPr>
            <a:spLocks noGrp="1"/>
          </p:cNvSpPr>
          <p:nvPr>
            <p:ph idx="1"/>
          </p:nvPr>
        </p:nvSpPr>
        <p:spPr>
          <a:xfrm>
            <a:off x="457200" y="1600200"/>
            <a:ext cx="8229600" cy="5029200"/>
          </a:xfrm>
        </p:spPr>
        <p:txBody>
          <a:bodyPr/>
          <a:lstStyle/>
          <a:p>
            <a:r>
              <a:rPr lang="en-US" altLang="en-US"/>
              <a:t>When independent assortment is in operation, dihybrid crosses show a consistent</a:t>
            </a:r>
          </a:p>
          <a:p>
            <a:endParaRPr lang="en-US" altLang="en-US"/>
          </a:p>
          <a:p>
            <a:r>
              <a:rPr lang="en-US" altLang="en-US">
                <a:solidFill>
                  <a:srgbClr val="FF0000"/>
                </a:solidFill>
              </a:rPr>
              <a:t>9:3:3:1</a:t>
            </a:r>
            <a:r>
              <a:rPr lang="en-US" altLang="en-US"/>
              <a:t>  		F2 ratio</a:t>
            </a:r>
          </a:p>
          <a:p>
            <a:endParaRPr lang="en-US" altLang="en-US"/>
          </a:p>
          <a:p>
            <a:pPr lvl="1">
              <a:buFont typeface="Arial" panose="020B0604020202020204" pitchFamily="34" charset="0"/>
              <a:buNone/>
            </a:pPr>
            <a:r>
              <a:rPr lang="en-US" altLang="en-US"/>
              <a:t>e.g. in our example:	 9/16 yellow round</a:t>
            </a:r>
          </a:p>
          <a:p>
            <a:pPr lvl="1">
              <a:buFont typeface="Arial" panose="020B0604020202020204" pitchFamily="34" charset="0"/>
              <a:buNone/>
            </a:pPr>
            <a:r>
              <a:rPr lang="en-US" altLang="en-US"/>
              <a:t>					3/16 yellow wrinkled</a:t>
            </a:r>
          </a:p>
          <a:p>
            <a:pPr lvl="1">
              <a:buFont typeface="Arial" panose="020B0604020202020204" pitchFamily="34" charset="0"/>
              <a:buNone/>
            </a:pPr>
            <a:r>
              <a:rPr lang="en-US" altLang="en-US"/>
              <a:t>					3/16 green round</a:t>
            </a:r>
          </a:p>
          <a:p>
            <a:pPr lvl="1">
              <a:buFont typeface="Arial" panose="020B0604020202020204" pitchFamily="34" charset="0"/>
              <a:buNone/>
            </a:pPr>
            <a:r>
              <a:rPr lang="en-US" altLang="en-US"/>
              <a:t>					1/16 green wrinkled</a:t>
            </a:r>
          </a:p>
          <a:p>
            <a:pPr lvl="1">
              <a:buFont typeface="Arial" panose="020B0604020202020204" pitchFamily="34" charset="0"/>
              <a:buNone/>
            </a:pPr>
            <a:r>
              <a:rPr lang="en-US" altLang="en-US"/>
              <a:t>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 F2 ratio</a:t>
            </a:r>
          </a:p>
        </p:txBody>
      </p:sp>
    </p:spTree>
    <p:extLst>
      <p:ext uri="{BB962C8B-B14F-4D97-AF65-F5344CB8AC3E}">
        <p14:creationId xmlns:p14="http://schemas.microsoft.com/office/powerpoint/2010/main" val="44231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000EFA5-1260-C141-8BDE-4267BB535DE7}"/>
              </a:ext>
            </a:extLst>
          </p:cNvPr>
          <p:cNvSpPr>
            <a:spLocks noGrp="1"/>
          </p:cNvSpPr>
          <p:nvPr>
            <p:ph type="title"/>
          </p:nvPr>
        </p:nvSpPr>
        <p:spPr/>
        <p:txBody>
          <a:bodyPr/>
          <a:lstStyle/>
          <a:p>
            <a:r>
              <a:rPr lang="en-US" altLang="en-US"/>
              <a:t>How is this outcome related to the monohybrid F2 ratios?...</a:t>
            </a:r>
          </a:p>
        </p:txBody>
      </p:sp>
      <p:sp>
        <p:nvSpPr>
          <p:cNvPr id="68610" name="Content Placeholder 2">
            <a:extLst>
              <a:ext uri="{FF2B5EF4-FFF2-40B4-BE49-F238E27FC236}">
                <a16:creationId xmlns:a16="http://schemas.microsoft.com/office/drawing/2014/main" id="{DB4C12F9-FD1F-FF41-8F95-39AB8CB1A591}"/>
              </a:ext>
            </a:extLst>
          </p:cNvPr>
          <p:cNvSpPr>
            <a:spLocks noGrp="1"/>
          </p:cNvSpPr>
          <p:nvPr>
            <p:ph idx="1"/>
          </p:nvPr>
        </p:nvSpPr>
        <p:spPr>
          <a:xfrm>
            <a:off x="457200" y="1600200"/>
            <a:ext cx="8229600" cy="5105400"/>
          </a:xfrm>
        </p:spPr>
        <p:txBody>
          <a:bodyPr/>
          <a:lstStyle/>
          <a:p>
            <a:r>
              <a:rPr lang="en-US" altLang="en-US"/>
              <a:t>Each trait is inherited exactly as it is in a monohybrid cross.</a:t>
            </a:r>
          </a:p>
          <a:p>
            <a:r>
              <a:rPr lang="en-US" altLang="en-US"/>
              <a:t>Consider color</a:t>
            </a:r>
          </a:p>
          <a:p>
            <a:pPr>
              <a:buFont typeface="Arial" panose="020B0604020202020204" pitchFamily="34" charset="0"/>
              <a:buNone/>
            </a:pPr>
            <a:r>
              <a:rPr lang="en-US" altLang="en-US"/>
              <a:t>	and shape separately</a:t>
            </a:r>
          </a:p>
          <a:p>
            <a:pPr>
              <a:buFont typeface="Arial" panose="020B0604020202020204" pitchFamily="34" charset="0"/>
              <a:buNone/>
            </a:pPr>
            <a:endParaRPr lang="en-US" altLang="en-US"/>
          </a:p>
          <a:p>
            <a:pPr>
              <a:buFont typeface="Arial" panose="020B0604020202020204" pitchFamily="34" charset="0"/>
              <a:buNone/>
            </a:pPr>
            <a:r>
              <a:rPr lang="en-US" altLang="en-US"/>
              <a:t> (on board)</a:t>
            </a:r>
          </a:p>
        </p:txBody>
      </p:sp>
      <p:pic>
        <p:nvPicPr>
          <p:cNvPr id="68611" name="Picture 13">
            <a:extLst>
              <a:ext uri="{FF2B5EF4-FFF2-40B4-BE49-F238E27FC236}">
                <a16:creationId xmlns:a16="http://schemas.microsoft.com/office/drawing/2014/main" id="{BB03EDC9-5BAB-AC4A-BD6C-96E23EE05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5486400" y="2419350"/>
            <a:ext cx="259873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50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E93BD1E5-EDAB-4E43-9FBC-8906AD97687B}"/>
              </a:ext>
            </a:extLst>
          </p:cNvPr>
          <p:cNvSpPr>
            <a:spLocks noGrp="1"/>
          </p:cNvSpPr>
          <p:nvPr>
            <p:ph type="title"/>
          </p:nvPr>
        </p:nvSpPr>
        <p:spPr/>
        <p:txBody>
          <a:bodyPr/>
          <a:lstStyle/>
          <a:p>
            <a:pPr algn="l"/>
            <a:r>
              <a:rPr lang="en-US" altLang="en-US" sz="2800"/>
              <a:t>Start thinking of F2 ratios as expectations/probabilities/expected outcomes</a:t>
            </a:r>
          </a:p>
        </p:txBody>
      </p:sp>
      <p:sp>
        <p:nvSpPr>
          <p:cNvPr id="70658" name="Content Placeholder 2">
            <a:extLst>
              <a:ext uri="{FF2B5EF4-FFF2-40B4-BE49-F238E27FC236}">
                <a16:creationId xmlns:a16="http://schemas.microsoft.com/office/drawing/2014/main" id="{BE813AFC-6F9B-5B49-AB04-719ADA46373D}"/>
              </a:ext>
            </a:extLst>
          </p:cNvPr>
          <p:cNvSpPr>
            <a:spLocks noGrp="1"/>
          </p:cNvSpPr>
          <p:nvPr>
            <p:ph idx="1"/>
          </p:nvPr>
        </p:nvSpPr>
        <p:spPr>
          <a:xfrm>
            <a:off x="457200" y="1600200"/>
            <a:ext cx="8229600" cy="5257800"/>
          </a:xfrm>
        </p:spPr>
        <p:txBody>
          <a:bodyPr/>
          <a:lstStyle/>
          <a:p>
            <a:r>
              <a:rPr lang="en-US" altLang="en-US"/>
              <a:t>Rule for combining probabilities…</a:t>
            </a:r>
          </a:p>
          <a:p>
            <a:pPr lvl="1"/>
            <a:r>
              <a:rPr lang="en-US" altLang="en-US">
                <a:solidFill>
                  <a:srgbClr val="FF0000"/>
                </a:solidFill>
              </a:rPr>
              <a:t>When 2 independent events occur at the same time, the combined probability is the </a:t>
            </a:r>
            <a:r>
              <a:rPr lang="en-US" altLang="en-US" u="sng">
                <a:solidFill>
                  <a:srgbClr val="FF0000"/>
                </a:solidFill>
              </a:rPr>
              <a:t>product</a:t>
            </a:r>
            <a:r>
              <a:rPr lang="en-US" altLang="en-US">
                <a:solidFill>
                  <a:srgbClr val="FF0000"/>
                </a:solidFill>
              </a:rPr>
              <a:t> of each individual probability.  </a:t>
            </a:r>
            <a:r>
              <a:rPr lang="en-US" altLang="en-US" b="1"/>
              <a:t>PRODUCT RULE</a:t>
            </a:r>
          </a:p>
          <a:p>
            <a:pPr lvl="1"/>
            <a:endParaRPr lang="en-US" altLang="en-US" b="1"/>
          </a:p>
          <a:p>
            <a:pPr>
              <a:buFont typeface="Arial" panose="020B0604020202020204" pitchFamily="34" charset="0"/>
              <a:buNone/>
            </a:pPr>
            <a:r>
              <a:rPr lang="en-US" altLang="en-US"/>
              <a:t>What is the probability of having F2 offspring showing both the yellow and round phenotypes?</a:t>
            </a:r>
          </a:p>
          <a:p>
            <a:pPr>
              <a:buFont typeface="Arial" panose="020B0604020202020204" pitchFamily="34" charset="0"/>
              <a:buNone/>
            </a:pPr>
            <a:r>
              <a:rPr lang="en-US" altLang="en-US">
                <a:solidFill>
                  <a:srgbClr val="FF0000"/>
                </a:solidFill>
              </a:rPr>
              <a:t>(¾ yellow ) (¾ round)         9/16 yellow and 								round</a:t>
            </a:r>
          </a:p>
          <a:p>
            <a:endParaRPr lang="en-US" altLang="en-US"/>
          </a:p>
        </p:txBody>
      </p:sp>
      <p:cxnSp>
        <p:nvCxnSpPr>
          <p:cNvPr id="7" name="Straight Arrow Connector 6">
            <a:extLst>
              <a:ext uri="{FF2B5EF4-FFF2-40B4-BE49-F238E27FC236}">
                <a16:creationId xmlns:a16="http://schemas.microsoft.com/office/drawing/2014/main" id="{284E58D8-DE47-A44E-BF53-5A6E57CB090B}"/>
              </a:ext>
            </a:extLst>
          </p:cNvPr>
          <p:cNvCxnSpPr/>
          <p:nvPr/>
        </p:nvCxnSpPr>
        <p:spPr>
          <a:xfrm>
            <a:off x="4191000" y="5972175"/>
            <a:ext cx="533400" cy="1588"/>
          </a:xfrm>
          <a:prstGeom prst="straightConnector1">
            <a:avLst/>
          </a:prstGeom>
          <a:ln w="38100"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647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C214CC1A-B30B-F745-9C7A-A6C6F9E68720}"/>
              </a:ext>
            </a:extLst>
          </p:cNvPr>
          <p:cNvSpPr>
            <a:spLocks noGrp="1"/>
          </p:cNvSpPr>
          <p:nvPr>
            <p:ph type="title"/>
          </p:nvPr>
        </p:nvSpPr>
        <p:spPr/>
        <p:txBody>
          <a:bodyPr/>
          <a:lstStyle/>
          <a:p>
            <a:r>
              <a:rPr lang="en-US" altLang="en-US"/>
              <a:t>How about a tri-hybrid (3-factor) cross…</a:t>
            </a:r>
          </a:p>
        </p:txBody>
      </p:sp>
      <p:sp>
        <p:nvSpPr>
          <p:cNvPr id="72706" name="Content Placeholder 2">
            <a:extLst>
              <a:ext uri="{FF2B5EF4-FFF2-40B4-BE49-F238E27FC236}">
                <a16:creationId xmlns:a16="http://schemas.microsoft.com/office/drawing/2014/main" id="{B0B6BE3D-8378-DC46-93FB-3C064EF7B188}"/>
              </a:ext>
            </a:extLst>
          </p:cNvPr>
          <p:cNvSpPr>
            <a:spLocks noGrp="1"/>
          </p:cNvSpPr>
          <p:nvPr>
            <p:ph idx="1"/>
          </p:nvPr>
        </p:nvSpPr>
        <p:spPr>
          <a:ln w="19050">
            <a:solidFill>
              <a:schemeClr val="tx1">
                <a:alpha val="0"/>
              </a:schemeClr>
            </a:solidFill>
            <a:miter lim="800000"/>
            <a:headEnd/>
            <a:tailEnd/>
          </a:ln>
        </p:spPr>
        <p:txBody>
          <a:bodyPr/>
          <a:lstStyle/>
          <a:p>
            <a:r>
              <a:rPr lang="en-US" altLang="en-US"/>
              <a:t>Start to take some shortcuts, being consistent with the rules of Mendelian crosses</a:t>
            </a:r>
          </a:p>
          <a:p>
            <a:endParaRPr lang="en-US" altLang="en-US"/>
          </a:p>
          <a:p>
            <a:pPr>
              <a:buFont typeface="Arial" panose="020B0604020202020204" pitchFamily="34" charset="0"/>
              <a:buNone/>
            </a:pPr>
            <a:r>
              <a:rPr lang="en-US" altLang="en-US"/>
              <a:t>P X P (true-breeding parents)</a:t>
            </a:r>
          </a:p>
          <a:p>
            <a:pPr>
              <a:buFont typeface="Arial" panose="020B0604020202020204" pitchFamily="34" charset="0"/>
              <a:buNone/>
            </a:pPr>
            <a:endParaRPr lang="en-US" altLang="en-US"/>
          </a:p>
          <a:p>
            <a:pPr>
              <a:buFont typeface="Arial" panose="020B0604020202020204" pitchFamily="34" charset="0"/>
              <a:buNone/>
            </a:pPr>
            <a:r>
              <a:rPr lang="en-US" altLang="en-US"/>
              <a:t>F1 heterozygote </a:t>
            </a:r>
            <a:r>
              <a:rPr lang="en-US" altLang="en-US" sz="2000"/>
              <a:t>(assume independent assortment occurs)</a:t>
            </a:r>
          </a:p>
          <a:p>
            <a:endParaRPr lang="en-US" altLang="en-US"/>
          </a:p>
          <a:p>
            <a:pPr>
              <a:buFont typeface="Arial" panose="020B0604020202020204" pitchFamily="34" charset="0"/>
              <a:buNone/>
            </a:pPr>
            <a:r>
              <a:rPr lang="en-US" altLang="en-US"/>
              <a:t>F2 (analyze ratios)</a:t>
            </a:r>
          </a:p>
        </p:txBody>
      </p:sp>
      <p:cxnSp>
        <p:nvCxnSpPr>
          <p:cNvPr id="7" name="Straight Arrow Connector 6">
            <a:extLst>
              <a:ext uri="{FF2B5EF4-FFF2-40B4-BE49-F238E27FC236}">
                <a16:creationId xmlns:a16="http://schemas.microsoft.com/office/drawing/2014/main" id="{17C129E3-5C88-EB4A-831B-A8232399CF51}"/>
              </a:ext>
            </a:extLst>
          </p:cNvPr>
          <p:cNvCxnSpPr/>
          <p:nvPr/>
        </p:nvCxnSpPr>
        <p:spPr>
          <a:xfrm rot="5400000">
            <a:off x="1828801" y="4114800"/>
            <a:ext cx="609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73D6CEE-AE90-1545-98EF-7B9CE4D765F1}"/>
              </a:ext>
            </a:extLst>
          </p:cNvPr>
          <p:cNvCxnSpPr/>
          <p:nvPr/>
        </p:nvCxnSpPr>
        <p:spPr>
          <a:xfrm rot="5400000">
            <a:off x="1828801" y="5334000"/>
            <a:ext cx="609600" cy="3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8D2001-FF3E-C549-8531-D80AD9406AE4}"/>
              </a:ext>
            </a:extLst>
          </p:cNvPr>
          <p:cNvCxnSpPr/>
          <p:nvPr/>
        </p:nvCxnSpPr>
        <p:spPr>
          <a:xfrm rot="5400000">
            <a:off x="1829594" y="4114006"/>
            <a:ext cx="6096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47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7">
            <a:extLst>
              <a:ext uri="{FF2B5EF4-FFF2-40B4-BE49-F238E27FC236}">
                <a16:creationId xmlns:a16="http://schemas.microsoft.com/office/drawing/2014/main" id="{56041720-0F96-184A-8227-0F523F6680F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3.9</a:t>
            </a:r>
          </a:p>
        </p:txBody>
      </p:sp>
      <p:pic>
        <p:nvPicPr>
          <p:cNvPr id="74754" name="Picture 12">
            <a:extLst>
              <a:ext uri="{FF2B5EF4-FFF2-40B4-BE49-F238E27FC236}">
                <a16:creationId xmlns:a16="http://schemas.microsoft.com/office/drawing/2014/main" id="{D8A8D7B6-9B98-3A47-A0F4-E9B99F4A3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704975" y="381000"/>
            <a:ext cx="57324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3">
            <a:extLst>
              <a:ext uri="{FF2B5EF4-FFF2-40B4-BE49-F238E27FC236}">
                <a16:creationId xmlns:a16="http://schemas.microsoft.com/office/drawing/2014/main" id="{845EC497-9B2D-4745-AC1B-2C2F8BBCBC03}"/>
              </a:ext>
            </a:extLst>
          </p:cNvPr>
          <p:cNvSpPr txBox="1">
            <a:spLocks noChangeArrowheads="1"/>
          </p:cNvSpPr>
          <p:nvPr/>
        </p:nvSpPr>
        <p:spPr bwMode="auto">
          <a:xfrm>
            <a:off x="304800" y="33528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F1 heterozygote—3 unlike pairs of unit factors</a:t>
            </a:r>
          </a:p>
        </p:txBody>
      </p:sp>
    </p:spTree>
    <p:extLst>
      <p:ext uri="{BB962C8B-B14F-4D97-AF65-F5344CB8AC3E}">
        <p14:creationId xmlns:p14="http://schemas.microsoft.com/office/powerpoint/2010/main" val="283242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6A803C17-A42B-934B-89B9-8AF5DEBDEF39}"/>
              </a:ext>
            </a:extLst>
          </p:cNvPr>
          <p:cNvSpPr>
            <a:spLocks noGrp="1"/>
          </p:cNvSpPr>
          <p:nvPr>
            <p:ph type="title"/>
          </p:nvPr>
        </p:nvSpPr>
        <p:spPr/>
        <p:txBody>
          <a:bodyPr/>
          <a:lstStyle/>
          <a:p>
            <a:r>
              <a:rPr lang="en-US" altLang="en-US"/>
              <a:t>How many types of gametes?</a:t>
            </a:r>
          </a:p>
        </p:txBody>
      </p:sp>
      <p:sp>
        <p:nvSpPr>
          <p:cNvPr id="76802" name="Content Placeholder 2">
            <a:extLst>
              <a:ext uri="{FF2B5EF4-FFF2-40B4-BE49-F238E27FC236}">
                <a16:creationId xmlns:a16="http://schemas.microsoft.com/office/drawing/2014/main" id="{92A4E792-59EE-F34B-9674-B7F4BB4FD10E}"/>
              </a:ext>
            </a:extLst>
          </p:cNvPr>
          <p:cNvSpPr>
            <a:spLocks noGrp="1"/>
          </p:cNvSpPr>
          <p:nvPr>
            <p:ph idx="1"/>
          </p:nvPr>
        </p:nvSpPr>
        <p:spPr/>
        <p:txBody>
          <a:bodyPr/>
          <a:lstStyle/>
          <a:p>
            <a:endParaRPr lang="en-US" altLang="en-US"/>
          </a:p>
          <a:p>
            <a:pPr lvl="1">
              <a:buFont typeface="Arial" panose="020B0604020202020204" pitchFamily="34" charset="0"/>
              <a:buNone/>
            </a:pPr>
            <a:r>
              <a:rPr lang="en-US" altLang="en-US">
                <a:solidFill>
                  <a:srgbClr val="FF0000"/>
                </a:solidFill>
              </a:rPr>
              <a:t>2</a:t>
            </a:r>
            <a:r>
              <a:rPr lang="en-US" altLang="en-US" baseline="30000">
                <a:solidFill>
                  <a:srgbClr val="FF0000"/>
                </a:solidFill>
              </a:rPr>
              <a:t>n </a:t>
            </a:r>
            <a:r>
              <a:rPr lang="en-US" altLang="en-US" baseline="30000"/>
              <a:t>  </a:t>
            </a:r>
            <a:r>
              <a:rPr lang="en-US" altLang="en-US"/>
              <a:t>where n= # of unlike unit factor pairs in the F1 heterozygote.</a:t>
            </a:r>
          </a:p>
          <a:p>
            <a:pPr lvl="1"/>
            <a:endParaRPr lang="en-US" altLang="en-US" baseline="30000"/>
          </a:p>
          <a:p>
            <a:pPr lvl="1"/>
            <a:r>
              <a:rPr lang="en-US" altLang="en-US"/>
              <a:t>3-factor cross  </a:t>
            </a:r>
            <a:r>
              <a:rPr lang="en-US" altLang="en-US">
                <a:solidFill>
                  <a:srgbClr val="FF0000"/>
                </a:solidFill>
              </a:rPr>
              <a:t>n=3</a:t>
            </a:r>
            <a:r>
              <a:rPr lang="en-US" altLang="en-US"/>
              <a:t>  so…</a:t>
            </a:r>
            <a:r>
              <a:rPr lang="en-US" altLang="en-US">
                <a:solidFill>
                  <a:srgbClr val="FF0000"/>
                </a:solidFill>
              </a:rPr>
              <a:t>8</a:t>
            </a:r>
            <a:r>
              <a:rPr lang="en-US" altLang="en-US"/>
              <a:t> unique types of gametes</a:t>
            </a:r>
          </a:p>
          <a:p>
            <a:pPr lvl="1"/>
            <a:endParaRPr lang="en-US" altLang="en-US"/>
          </a:p>
          <a:p>
            <a:pPr lvl="1"/>
            <a:endParaRPr lang="en-US" altLang="en-US"/>
          </a:p>
          <a:p>
            <a:pPr lvl="1">
              <a:buFont typeface="Arial" panose="020B0604020202020204" pitchFamily="34" charset="0"/>
              <a:buNone/>
            </a:pPr>
            <a:r>
              <a:rPr lang="en-US" altLang="en-US"/>
              <a:t>Independent assortment!!</a:t>
            </a:r>
          </a:p>
          <a:p>
            <a:pPr lvl="1"/>
            <a:endParaRPr lang="en-US" altLang="en-US"/>
          </a:p>
        </p:txBody>
      </p:sp>
    </p:spTree>
    <p:extLst>
      <p:ext uri="{BB962C8B-B14F-4D97-AF65-F5344CB8AC3E}">
        <p14:creationId xmlns:p14="http://schemas.microsoft.com/office/powerpoint/2010/main" val="241199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B3C3BFF3-71EB-634F-B34C-03076D62A2B5}"/>
              </a:ext>
            </a:extLst>
          </p:cNvPr>
          <p:cNvSpPr>
            <a:spLocks noGrp="1"/>
          </p:cNvSpPr>
          <p:nvPr>
            <p:ph type="title"/>
          </p:nvPr>
        </p:nvSpPr>
        <p:spPr/>
        <p:txBody>
          <a:bodyPr/>
          <a:lstStyle/>
          <a:p>
            <a:r>
              <a:rPr lang="en-US" altLang="en-US"/>
              <a:t>How big is your punnett square?</a:t>
            </a:r>
          </a:p>
        </p:txBody>
      </p:sp>
      <p:sp>
        <p:nvSpPr>
          <p:cNvPr id="3" name="Content Placeholder 2">
            <a:extLst>
              <a:ext uri="{FF2B5EF4-FFF2-40B4-BE49-F238E27FC236}">
                <a16:creationId xmlns:a16="http://schemas.microsoft.com/office/drawing/2014/main" id="{CE88368A-285B-4C4A-A193-CBE0A24A2817}"/>
              </a:ext>
            </a:extLst>
          </p:cNvPr>
          <p:cNvSpPr>
            <a:spLocks noGrp="1"/>
          </p:cNvSpPr>
          <p:nvPr>
            <p:ph idx="1"/>
          </p:nvPr>
        </p:nvSpPr>
        <p:spPr/>
        <p:txBody>
          <a:bodyPr/>
          <a:lstStyle/>
          <a:p>
            <a:r>
              <a:rPr lang="en-US" altLang="en-US"/>
              <a:t>8 types of gametes</a:t>
            </a:r>
          </a:p>
          <a:p>
            <a:r>
              <a:rPr lang="en-US" altLang="en-US"/>
              <a:t>8X8=64 entries!</a:t>
            </a:r>
          </a:p>
        </p:txBody>
      </p:sp>
    </p:spTree>
    <p:extLst>
      <p:ext uri="{BB962C8B-B14F-4D97-AF65-F5344CB8AC3E}">
        <p14:creationId xmlns:p14="http://schemas.microsoft.com/office/powerpoint/2010/main" val="1222695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32F97521-00A3-C24C-9C5C-2CC3FD31575B}"/>
              </a:ext>
            </a:extLst>
          </p:cNvPr>
          <p:cNvSpPr>
            <a:spLocks noGrp="1"/>
          </p:cNvSpPr>
          <p:nvPr>
            <p:ph type="title"/>
          </p:nvPr>
        </p:nvSpPr>
        <p:spPr/>
        <p:txBody>
          <a:bodyPr/>
          <a:lstStyle/>
          <a:p>
            <a:r>
              <a:rPr lang="en-US" altLang="en-US"/>
              <a:t>Let</a:t>
            </a:r>
            <a:r>
              <a:rPr lang="ja-JP" altLang="en-US"/>
              <a:t>’</a:t>
            </a:r>
            <a:r>
              <a:rPr lang="en-US" altLang="ja-JP"/>
              <a:t>s stay with the phenotype of plant height…</a:t>
            </a:r>
            <a:endParaRPr lang="en-US" altLang="en-US"/>
          </a:p>
        </p:txBody>
      </p:sp>
      <p:sp>
        <p:nvSpPr>
          <p:cNvPr id="3" name="Content Placeholder 2">
            <a:extLst>
              <a:ext uri="{FF2B5EF4-FFF2-40B4-BE49-F238E27FC236}">
                <a16:creationId xmlns:a16="http://schemas.microsoft.com/office/drawing/2014/main" id="{444F42BC-7889-214A-8F5C-346206AD20E7}"/>
              </a:ext>
            </a:extLst>
          </p:cNvPr>
          <p:cNvSpPr>
            <a:spLocks noGrp="1"/>
          </p:cNvSpPr>
          <p:nvPr>
            <p:ph idx="1"/>
          </p:nvPr>
        </p:nvSpPr>
        <p:spPr>
          <a:xfrm>
            <a:off x="457200" y="1676400"/>
            <a:ext cx="8229600" cy="4525963"/>
          </a:xfrm>
        </p:spPr>
        <p:txBody>
          <a:bodyPr/>
          <a:lstStyle/>
          <a:p>
            <a:r>
              <a:rPr lang="en-US" altLang="en-US"/>
              <a:t>How do the different genotypes explain the phenotype?  Recall how genes work…</a:t>
            </a:r>
          </a:p>
          <a:p>
            <a:pPr>
              <a:buFont typeface="Arial" panose="020B0604020202020204" pitchFamily="34" charset="0"/>
              <a:buNone/>
            </a:pPr>
            <a:endParaRPr lang="en-US" altLang="en-US"/>
          </a:p>
          <a:p>
            <a:pPr>
              <a:buFont typeface="Arial" panose="020B0604020202020204" pitchFamily="34" charset="0"/>
              <a:buNone/>
            </a:pPr>
            <a:r>
              <a:rPr lang="en-US" altLang="en-US" sz="2400"/>
              <a:t>	gene          RNA          (protein)          effect/trait/characteristic</a:t>
            </a:r>
          </a:p>
          <a:p>
            <a:pPr>
              <a:buFont typeface="Arial" panose="020B0604020202020204" pitchFamily="34" charset="0"/>
              <a:buNone/>
            </a:pPr>
            <a:endParaRPr lang="en-US" altLang="en-US" sz="2400"/>
          </a:p>
          <a:p>
            <a:pPr>
              <a:buFont typeface="Arial" panose="020B0604020202020204" pitchFamily="34" charset="0"/>
              <a:buNone/>
            </a:pPr>
            <a:r>
              <a:rPr lang="en-US" altLang="en-US" sz="2400"/>
              <a:t>What might </a:t>
            </a:r>
            <a:r>
              <a:rPr lang="ja-JP" altLang="en-US" sz="2400"/>
              <a:t>“</a:t>
            </a:r>
            <a:r>
              <a:rPr lang="en-US" altLang="ja-JP" sz="2400"/>
              <a:t>D-gene</a:t>
            </a:r>
            <a:r>
              <a:rPr lang="ja-JP" altLang="en-US" sz="2400"/>
              <a:t>”</a:t>
            </a:r>
            <a:r>
              <a:rPr lang="en-US" altLang="ja-JP" sz="2400"/>
              <a:t> encode?  </a:t>
            </a:r>
          </a:p>
          <a:p>
            <a:pPr>
              <a:buFont typeface="Arial" panose="020B0604020202020204" pitchFamily="34" charset="0"/>
              <a:buNone/>
            </a:pPr>
            <a:endParaRPr lang="en-US" altLang="en-US" sz="2400"/>
          </a:p>
          <a:p>
            <a:pPr>
              <a:buFont typeface="Arial" panose="020B0604020202020204" pitchFamily="34" charset="0"/>
              <a:buNone/>
            </a:pPr>
            <a:r>
              <a:rPr lang="en-US" altLang="en-US" sz="2400"/>
              <a:t>Growth protein?	D=allele encodes functional protein</a:t>
            </a:r>
          </a:p>
          <a:p>
            <a:pPr>
              <a:buFont typeface="Arial" panose="020B0604020202020204" pitchFamily="34" charset="0"/>
              <a:buNone/>
            </a:pPr>
            <a:r>
              <a:rPr lang="en-US" altLang="en-US" sz="2400"/>
              <a:t>				d= allele non-functional/absent</a:t>
            </a:r>
          </a:p>
          <a:p>
            <a:pPr>
              <a:buFont typeface="Arial" panose="020B0604020202020204" pitchFamily="34" charset="0"/>
              <a:buNone/>
            </a:pPr>
            <a:endParaRPr lang="en-US" altLang="en-US" sz="2400"/>
          </a:p>
          <a:p>
            <a:pPr>
              <a:buFont typeface="Arial" panose="020B0604020202020204" pitchFamily="34" charset="0"/>
              <a:buNone/>
            </a:pPr>
            <a:endParaRPr lang="en-US" altLang="en-US" sz="2400"/>
          </a:p>
        </p:txBody>
      </p:sp>
      <p:cxnSp>
        <p:nvCxnSpPr>
          <p:cNvPr id="5" name="Straight Arrow Connector 4">
            <a:extLst>
              <a:ext uri="{FF2B5EF4-FFF2-40B4-BE49-F238E27FC236}">
                <a16:creationId xmlns:a16="http://schemas.microsoft.com/office/drawing/2014/main" id="{C5742218-F584-E74E-B302-BA69EF1D251B}"/>
              </a:ext>
            </a:extLst>
          </p:cNvPr>
          <p:cNvCxnSpPr/>
          <p:nvPr/>
        </p:nvCxnSpPr>
        <p:spPr>
          <a:xfrm>
            <a:off x="1524000" y="35052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50A96EA-72C6-D24D-AA43-EE7237A9D1C3}"/>
              </a:ext>
            </a:extLst>
          </p:cNvPr>
          <p:cNvCxnSpPr/>
          <p:nvPr/>
        </p:nvCxnSpPr>
        <p:spPr>
          <a:xfrm>
            <a:off x="2819400" y="3503613"/>
            <a:ext cx="5334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E884AE-6799-6042-8DAE-FD2D3FE70FD9}"/>
              </a:ext>
            </a:extLst>
          </p:cNvPr>
          <p:cNvCxnSpPr/>
          <p:nvPr/>
        </p:nvCxnSpPr>
        <p:spPr>
          <a:xfrm>
            <a:off x="4572000" y="35052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1585B0-C449-1143-98AD-77BD23481562}"/>
              </a:ext>
            </a:extLst>
          </p:cNvPr>
          <p:cNvCxnSpPr/>
          <p:nvPr/>
        </p:nvCxnSpPr>
        <p:spPr>
          <a:xfrm>
            <a:off x="2590800" y="3124200"/>
            <a:ext cx="3352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EE0DA3-2913-0841-8AF0-AEFAE99A85A2}"/>
              </a:ext>
            </a:extLst>
          </p:cNvPr>
          <p:cNvCxnSpPr/>
          <p:nvPr/>
        </p:nvCxnSpPr>
        <p:spPr>
          <a:xfrm rot="5400000">
            <a:off x="5676901" y="3314700"/>
            <a:ext cx="3810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E0A3A2-3EA8-714D-BD26-32C9B6C8DB89}"/>
              </a:ext>
            </a:extLst>
          </p:cNvPr>
          <p:cNvCxnSpPr/>
          <p:nvPr/>
        </p:nvCxnSpPr>
        <p:spPr>
          <a:xfrm rot="5400000">
            <a:off x="9829801" y="3124200"/>
            <a:ext cx="3810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A824DC5-327C-174C-85CB-D67A730FD739}"/>
              </a:ext>
            </a:extLst>
          </p:cNvPr>
          <p:cNvCxnSpPr/>
          <p:nvPr/>
        </p:nvCxnSpPr>
        <p:spPr>
          <a:xfrm rot="16200000">
            <a:off x="2324894" y="32377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09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C2CA896-A521-0C44-811A-E6D55CAB56B3}"/>
              </a:ext>
            </a:extLst>
          </p:cNvPr>
          <p:cNvSpPr>
            <a:spLocks noGrp="1"/>
          </p:cNvSpPr>
          <p:nvPr>
            <p:ph type="title"/>
          </p:nvPr>
        </p:nvSpPr>
        <p:spPr/>
        <p:txBody>
          <a:bodyPr/>
          <a:lstStyle/>
          <a:p>
            <a:r>
              <a:rPr lang="en-US" altLang="en-US"/>
              <a:t>How many different genotypes?</a:t>
            </a:r>
          </a:p>
        </p:txBody>
      </p:sp>
      <p:sp>
        <p:nvSpPr>
          <p:cNvPr id="80898" name="Content Placeholder 2">
            <a:extLst>
              <a:ext uri="{FF2B5EF4-FFF2-40B4-BE49-F238E27FC236}">
                <a16:creationId xmlns:a16="http://schemas.microsoft.com/office/drawing/2014/main" id="{66CAA3F1-ED45-9041-AE33-958B92028D6A}"/>
              </a:ext>
            </a:extLst>
          </p:cNvPr>
          <p:cNvSpPr>
            <a:spLocks noGrp="1"/>
          </p:cNvSpPr>
          <p:nvPr>
            <p:ph idx="1"/>
          </p:nvPr>
        </p:nvSpPr>
        <p:spPr>
          <a:xfrm>
            <a:off x="457200" y="1600200"/>
            <a:ext cx="8229600" cy="4876800"/>
          </a:xfrm>
        </p:spPr>
        <p:txBody>
          <a:bodyPr/>
          <a:lstStyle/>
          <a:p>
            <a:r>
              <a:rPr lang="en-US" altLang="en-US"/>
              <a:t>Each factor has </a:t>
            </a:r>
            <a:r>
              <a:rPr lang="en-US" altLang="en-US">
                <a:solidFill>
                  <a:srgbClr val="FF0000"/>
                </a:solidFill>
              </a:rPr>
              <a:t>3</a:t>
            </a:r>
            <a:r>
              <a:rPr lang="en-US" altLang="en-US"/>
              <a:t>  possible genotypes.</a:t>
            </a:r>
          </a:p>
          <a:p>
            <a:pPr lvl="1"/>
            <a:r>
              <a:rPr lang="en-US" altLang="en-US" b="1"/>
              <a:t>AA</a:t>
            </a:r>
            <a:r>
              <a:rPr lang="en-US" altLang="en-US"/>
              <a:t>, Aa, aa</a:t>
            </a:r>
          </a:p>
          <a:p>
            <a:pPr lvl="1"/>
            <a:r>
              <a:rPr lang="en-US" altLang="en-US"/>
              <a:t>BB, Bb, </a:t>
            </a:r>
            <a:r>
              <a:rPr lang="en-US" altLang="en-US" b="1"/>
              <a:t>bb</a:t>
            </a:r>
          </a:p>
          <a:p>
            <a:pPr lvl="1"/>
            <a:r>
              <a:rPr lang="en-US" altLang="en-US"/>
              <a:t>CC, </a:t>
            </a:r>
            <a:r>
              <a:rPr lang="en-US" altLang="en-US" b="1"/>
              <a:t>Cc</a:t>
            </a:r>
            <a:r>
              <a:rPr lang="en-US" altLang="en-US"/>
              <a:t>, cc</a:t>
            </a:r>
          </a:p>
          <a:p>
            <a:pPr lvl="2"/>
            <a:r>
              <a:rPr lang="en-US" altLang="en-US"/>
              <a:t>One possible combo:  AA bb Cc</a:t>
            </a:r>
          </a:p>
          <a:p>
            <a:pPr lvl="2">
              <a:buFont typeface="Arial" panose="020B0604020202020204" pitchFamily="34" charset="0"/>
              <a:buNone/>
            </a:pPr>
            <a:endParaRPr lang="en-US" altLang="en-US"/>
          </a:p>
          <a:p>
            <a:pPr lvl="2">
              <a:buFont typeface="Arial" panose="020B0604020202020204" pitchFamily="34" charset="0"/>
              <a:buNone/>
            </a:pPr>
            <a:r>
              <a:rPr lang="en-US" altLang="en-US" sz="3200"/>
              <a:t>Consider all possible combos…</a:t>
            </a:r>
          </a:p>
          <a:p>
            <a:pPr lvl="3">
              <a:buFont typeface="Arial" panose="020B0604020202020204" pitchFamily="34" charset="0"/>
              <a:buNone/>
            </a:pPr>
            <a:r>
              <a:rPr lang="en-US" altLang="en-US" sz="3200">
                <a:solidFill>
                  <a:srgbClr val="FF0000"/>
                </a:solidFill>
              </a:rPr>
              <a:t>3</a:t>
            </a:r>
            <a:r>
              <a:rPr lang="en-US" altLang="en-US" sz="3200" baseline="30000">
                <a:solidFill>
                  <a:srgbClr val="FF0000"/>
                </a:solidFill>
              </a:rPr>
              <a:t>n</a:t>
            </a:r>
            <a:r>
              <a:rPr lang="en-US" altLang="en-US" sz="3200"/>
              <a:t>, where n is the # of unlike unit factors.  For n=3; </a:t>
            </a:r>
            <a:r>
              <a:rPr lang="en-US" altLang="en-US" sz="3200">
                <a:solidFill>
                  <a:srgbClr val="FF0000"/>
                </a:solidFill>
              </a:rPr>
              <a:t>27</a:t>
            </a:r>
            <a:r>
              <a:rPr lang="en-US" altLang="en-US" sz="3200"/>
              <a:t> unique genotypes.</a:t>
            </a:r>
          </a:p>
        </p:txBody>
      </p:sp>
    </p:spTree>
    <p:extLst>
      <p:ext uri="{BB962C8B-B14F-4D97-AF65-F5344CB8AC3E}">
        <p14:creationId xmlns:p14="http://schemas.microsoft.com/office/powerpoint/2010/main" val="327843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7EC27E3F-5093-E141-800B-057B684DB2B8}"/>
              </a:ext>
            </a:extLst>
          </p:cNvPr>
          <p:cNvSpPr>
            <a:spLocks noGrp="1"/>
          </p:cNvSpPr>
          <p:nvPr>
            <p:ph type="title"/>
          </p:nvPr>
        </p:nvSpPr>
        <p:spPr/>
        <p:txBody>
          <a:bodyPr/>
          <a:lstStyle/>
          <a:p>
            <a:endParaRPr lang="en-US" altLang="en-US"/>
          </a:p>
        </p:txBody>
      </p:sp>
      <p:sp>
        <p:nvSpPr>
          <p:cNvPr id="82946" name="Content Placeholder 2">
            <a:extLst>
              <a:ext uri="{FF2B5EF4-FFF2-40B4-BE49-F238E27FC236}">
                <a16:creationId xmlns:a16="http://schemas.microsoft.com/office/drawing/2014/main" id="{14F67AF2-841D-C540-9FFF-FD9B059F2DFB}"/>
              </a:ext>
            </a:extLst>
          </p:cNvPr>
          <p:cNvSpPr>
            <a:spLocks noGrp="1"/>
          </p:cNvSpPr>
          <p:nvPr>
            <p:ph idx="1"/>
          </p:nvPr>
        </p:nvSpPr>
        <p:spPr/>
        <p:txBody>
          <a:bodyPr/>
          <a:lstStyle/>
          <a:p>
            <a:r>
              <a:rPr lang="en-US" altLang="en-US"/>
              <a:t>How many different phenotypes?</a:t>
            </a:r>
          </a:p>
          <a:p>
            <a:endParaRPr lang="en-US" altLang="en-US"/>
          </a:p>
          <a:p>
            <a:pPr lvl="1"/>
            <a:r>
              <a:rPr lang="en-US" altLang="en-US"/>
              <a:t>Since there are only 2 phenotypes (dominant and recessive)</a:t>
            </a:r>
          </a:p>
          <a:p>
            <a:pPr marL="914400" lvl="2" indent="0">
              <a:buFont typeface="Arial" panose="020B0604020202020204" pitchFamily="34" charset="0"/>
              <a:buNone/>
            </a:pPr>
            <a:r>
              <a:rPr lang="en-US" altLang="en-US" u="sng"/>
              <a:t>2</a:t>
            </a:r>
            <a:r>
              <a:rPr lang="en-US" altLang="en-US" baseline="30000"/>
              <a:t>3 </a:t>
            </a:r>
            <a:r>
              <a:rPr lang="en-US" altLang="en-US"/>
              <a:t>= 8 different phenotype combinations.</a:t>
            </a:r>
            <a:endParaRPr lang="en-US" altLang="en-US" baseline="30000"/>
          </a:p>
        </p:txBody>
      </p:sp>
    </p:spTree>
    <p:extLst>
      <p:ext uri="{BB962C8B-B14F-4D97-AF65-F5344CB8AC3E}">
        <p14:creationId xmlns:p14="http://schemas.microsoft.com/office/powerpoint/2010/main" val="161330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2F5651D3-EA55-6B44-9C89-1ABB8EEEA910}"/>
              </a:ext>
            </a:extLst>
          </p:cNvPr>
          <p:cNvSpPr>
            <a:spLocks noGrp="1"/>
          </p:cNvSpPr>
          <p:nvPr>
            <p:ph type="title"/>
          </p:nvPr>
        </p:nvSpPr>
        <p:spPr/>
        <p:txBody>
          <a:bodyPr/>
          <a:lstStyle/>
          <a:p>
            <a:r>
              <a:rPr lang="en-US" altLang="en-US"/>
              <a:t>Summarizing</a:t>
            </a:r>
          </a:p>
        </p:txBody>
      </p:sp>
      <p:sp>
        <p:nvSpPr>
          <p:cNvPr id="83970" name="Content Placeholder 2">
            <a:extLst>
              <a:ext uri="{FF2B5EF4-FFF2-40B4-BE49-F238E27FC236}">
                <a16:creationId xmlns:a16="http://schemas.microsoft.com/office/drawing/2014/main" id="{149CB157-8983-D74A-8AAB-9BF3F9FDC007}"/>
              </a:ext>
            </a:extLst>
          </p:cNvPr>
          <p:cNvSpPr>
            <a:spLocks noGrp="1"/>
          </p:cNvSpPr>
          <p:nvPr>
            <p:ph idx="1"/>
          </p:nvPr>
        </p:nvSpPr>
        <p:spPr/>
        <p:txBody>
          <a:bodyPr/>
          <a:lstStyle/>
          <a:p>
            <a:r>
              <a:rPr lang="en-US" altLang="en-US"/>
              <a:t>In a 3-point/tri hybrid cross:</a:t>
            </a:r>
          </a:p>
          <a:p>
            <a:endParaRPr lang="en-US" altLang="en-US"/>
          </a:p>
          <a:p>
            <a:r>
              <a:rPr lang="en-US" altLang="en-US"/>
              <a:t>8 unique gametes (64-box Punnett square)</a:t>
            </a:r>
          </a:p>
          <a:p>
            <a:r>
              <a:rPr lang="en-US" altLang="en-US"/>
              <a:t>27 unique genotypes</a:t>
            </a:r>
          </a:p>
          <a:p>
            <a:r>
              <a:rPr lang="en-US" altLang="en-US"/>
              <a:t>8 unique phenotypes</a:t>
            </a:r>
          </a:p>
          <a:p>
            <a:endParaRPr lang="en-US" altLang="en-US"/>
          </a:p>
          <a:p>
            <a:r>
              <a:rPr lang="en-US" altLang="en-US"/>
              <a:t>(Table 3.1)</a:t>
            </a:r>
          </a:p>
        </p:txBody>
      </p:sp>
    </p:spTree>
    <p:extLst>
      <p:ext uri="{BB962C8B-B14F-4D97-AF65-F5344CB8AC3E}">
        <p14:creationId xmlns:p14="http://schemas.microsoft.com/office/powerpoint/2010/main" val="148452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8">
            <a:extLst>
              <a:ext uri="{FF2B5EF4-FFF2-40B4-BE49-F238E27FC236}">
                <a16:creationId xmlns:a16="http://schemas.microsoft.com/office/drawing/2014/main" id="{144B9AC6-696B-6C46-BA04-39B26D955E20}"/>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Table 3.1</a:t>
            </a:r>
          </a:p>
        </p:txBody>
      </p:sp>
      <p:pic>
        <p:nvPicPr>
          <p:cNvPr id="84994" name="Picture 13">
            <a:extLst>
              <a:ext uri="{FF2B5EF4-FFF2-40B4-BE49-F238E27FC236}">
                <a16:creationId xmlns:a16="http://schemas.microsoft.com/office/drawing/2014/main" id="{7D9B517D-725C-9648-AE2C-A5BF35FA9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22"/>
          <a:stretch>
            <a:fillRect/>
          </a:stretch>
        </p:blipFill>
        <p:spPr bwMode="auto">
          <a:xfrm>
            <a:off x="304800" y="531813"/>
            <a:ext cx="853281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66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7">
            <a:extLst>
              <a:ext uri="{FF2B5EF4-FFF2-40B4-BE49-F238E27FC236}">
                <a16:creationId xmlns:a16="http://schemas.microsoft.com/office/drawing/2014/main" id="{A9DE31C1-CF10-EE43-B714-E6DBE00C44B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1.9</a:t>
            </a:r>
          </a:p>
        </p:txBody>
      </p:sp>
      <p:pic>
        <p:nvPicPr>
          <p:cNvPr id="57346" name="Picture 12">
            <a:extLst>
              <a:ext uri="{FF2B5EF4-FFF2-40B4-BE49-F238E27FC236}">
                <a16:creationId xmlns:a16="http://schemas.microsoft.com/office/drawing/2014/main" id="{310733F4-9F89-E54C-A8E3-0B5792E7E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810000" y="457200"/>
            <a:ext cx="3876675"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3">
            <a:extLst>
              <a:ext uri="{FF2B5EF4-FFF2-40B4-BE49-F238E27FC236}">
                <a16:creationId xmlns:a16="http://schemas.microsoft.com/office/drawing/2014/main" id="{7C256F61-3796-D24E-9943-F7290C4579B0}"/>
              </a:ext>
            </a:extLst>
          </p:cNvPr>
          <p:cNvSpPr txBox="1">
            <a:spLocks noChangeArrowheads="1"/>
          </p:cNvSpPr>
          <p:nvPr/>
        </p:nvSpPr>
        <p:spPr bwMode="auto">
          <a:xfrm>
            <a:off x="381000" y="6858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t>The Central Dogma of Biology</a:t>
            </a:r>
          </a:p>
        </p:txBody>
      </p:sp>
      <p:cxnSp>
        <p:nvCxnSpPr>
          <p:cNvPr id="7" name="Straight Arrow Connector 6">
            <a:extLst>
              <a:ext uri="{FF2B5EF4-FFF2-40B4-BE49-F238E27FC236}">
                <a16:creationId xmlns:a16="http://schemas.microsoft.com/office/drawing/2014/main" id="{448E1EC9-93E3-294E-8DD5-7CC3269E697A}"/>
              </a:ext>
            </a:extLst>
          </p:cNvPr>
          <p:cNvCxnSpPr/>
          <p:nvPr/>
        </p:nvCxnSpPr>
        <p:spPr>
          <a:xfrm flipV="1">
            <a:off x="2971800" y="1828800"/>
            <a:ext cx="8382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7349" name="TextBox 7">
            <a:extLst>
              <a:ext uri="{FF2B5EF4-FFF2-40B4-BE49-F238E27FC236}">
                <a16:creationId xmlns:a16="http://schemas.microsoft.com/office/drawing/2014/main" id="{A6154071-51A1-8F42-AB52-4EF9B27B0A7D}"/>
              </a:ext>
            </a:extLst>
          </p:cNvPr>
          <p:cNvSpPr txBox="1">
            <a:spLocks noChangeArrowheads="1"/>
          </p:cNvSpPr>
          <p:nvPr/>
        </p:nvSpPr>
        <p:spPr bwMode="auto">
          <a:xfrm>
            <a:off x="381000" y="5791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Proteins </a:t>
            </a:r>
          </a:p>
        </p:txBody>
      </p:sp>
      <p:sp>
        <p:nvSpPr>
          <p:cNvPr id="57350" name="TextBox 7">
            <a:extLst>
              <a:ext uri="{FF2B5EF4-FFF2-40B4-BE49-F238E27FC236}">
                <a16:creationId xmlns:a16="http://schemas.microsoft.com/office/drawing/2014/main" id="{45C53332-AA3D-BD46-981A-F6D4E48027E7}"/>
              </a:ext>
            </a:extLst>
          </p:cNvPr>
          <p:cNvSpPr txBox="1">
            <a:spLocks noChangeArrowheads="1"/>
          </p:cNvSpPr>
          <p:nvPr/>
        </p:nvSpPr>
        <p:spPr bwMode="auto">
          <a:xfrm>
            <a:off x="4800600" y="76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Growth gene</a:t>
            </a:r>
          </a:p>
        </p:txBody>
      </p:sp>
      <p:sp>
        <p:nvSpPr>
          <p:cNvPr id="57351" name="TextBox 8">
            <a:extLst>
              <a:ext uri="{FF2B5EF4-FFF2-40B4-BE49-F238E27FC236}">
                <a16:creationId xmlns:a16="http://schemas.microsoft.com/office/drawing/2014/main" id="{91E86F24-E193-E942-88D0-92B1251C98AA}"/>
              </a:ext>
            </a:extLst>
          </p:cNvPr>
          <p:cNvSpPr txBox="1">
            <a:spLocks noChangeArrowheads="1"/>
          </p:cNvSpPr>
          <p:nvPr/>
        </p:nvSpPr>
        <p:spPr bwMode="auto">
          <a:xfrm>
            <a:off x="1524000" y="54102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latin typeface="Arial" panose="020B0604020202020204" pitchFamily="34" charset="0"/>
              </a:rPr>
              <a:t>Growth</a:t>
            </a:r>
            <a:r>
              <a:rPr lang="en-US" altLang="en-US" sz="2400">
                <a:latin typeface="Arial" panose="020B0604020202020204" pitchFamily="34" charset="0"/>
              </a:rPr>
              <a:t> </a:t>
            </a:r>
            <a:r>
              <a:rPr lang="en-US" altLang="en-US" sz="2400" b="1">
                <a:latin typeface="Arial" panose="020B0604020202020204" pitchFamily="34" charset="0"/>
              </a:rPr>
              <a:t>protein D</a:t>
            </a:r>
          </a:p>
          <a:p>
            <a:pPr eaLnBrk="1" hangingPunct="1">
              <a:spcBef>
                <a:spcPct val="0"/>
              </a:spcBef>
              <a:buFontTx/>
              <a:buNone/>
            </a:pPr>
            <a:r>
              <a:rPr lang="en-US" altLang="en-US" sz="2400" b="1">
                <a:latin typeface="Arial" panose="020B0604020202020204" pitchFamily="34" charset="0"/>
              </a:rPr>
              <a:t>or d (non functional)</a:t>
            </a:r>
          </a:p>
        </p:txBody>
      </p:sp>
      <p:sp>
        <p:nvSpPr>
          <p:cNvPr id="57352" name="Text Box 10">
            <a:extLst>
              <a:ext uri="{FF2B5EF4-FFF2-40B4-BE49-F238E27FC236}">
                <a16:creationId xmlns:a16="http://schemas.microsoft.com/office/drawing/2014/main" id="{2119FE93-A72D-FF44-B741-1193B1E783BF}"/>
              </a:ext>
            </a:extLst>
          </p:cNvPr>
          <p:cNvSpPr txBox="1">
            <a:spLocks noChangeArrowheads="1"/>
          </p:cNvSpPr>
          <p:nvPr/>
        </p:nvSpPr>
        <p:spPr bwMode="auto">
          <a:xfrm>
            <a:off x="7162800" y="304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D or d allele</a:t>
            </a:r>
          </a:p>
        </p:txBody>
      </p:sp>
      <p:sp>
        <p:nvSpPr>
          <p:cNvPr id="57353" name="Text Box 12">
            <a:extLst>
              <a:ext uri="{FF2B5EF4-FFF2-40B4-BE49-F238E27FC236}">
                <a16:creationId xmlns:a16="http://schemas.microsoft.com/office/drawing/2014/main" id="{F7C4CD7F-1DE7-0948-AB36-37E51DEE1430}"/>
              </a:ext>
            </a:extLst>
          </p:cNvPr>
          <p:cNvSpPr txBox="1">
            <a:spLocks noChangeArrowheads="1"/>
          </p:cNvSpPr>
          <p:nvPr/>
        </p:nvSpPr>
        <p:spPr bwMode="auto">
          <a:xfrm>
            <a:off x="7299325" y="5370513"/>
            <a:ext cx="161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418534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2504AB54-3DCC-9F44-9F68-F5D201AA6A58}"/>
              </a:ext>
            </a:extLst>
          </p:cNvPr>
          <p:cNvSpPr>
            <a:spLocks noGrp="1"/>
          </p:cNvSpPr>
          <p:nvPr>
            <p:ph type="title"/>
          </p:nvPr>
        </p:nvSpPr>
        <p:spPr/>
        <p:txBody>
          <a:bodyPr/>
          <a:lstStyle/>
          <a:p>
            <a:r>
              <a:rPr lang="en-US" altLang="en-US"/>
              <a:t>See other examples…</a:t>
            </a:r>
          </a:p>
        </p:txBody>
      </p:sp>
      <p:sp>
        <p:nvSpPr>
          <p:cNvPr id="64514" name="Content Placeholder 2">
            <a:extLst>
              <a:ext uri="{FF2B5EF4-FFF2-40B4-BE49-F238E27FC236}">
                <a16:creationId xmlns:a16="http://schemas.microsoft.com/office/drawing/2014/main" id="{18A19DAB-C767-9E4C-B0F5-08ED89E9C711}"/>
              </a:ext>
            </a:extLst>
          </p:cNvPr>
          <p:cNvSpPr>
            <a:spLocks noGrp="1"/>
          </p:cNvSpPr>
          <p:nvPr>
            <p:ph idx="1"/>
          </p:nvPr>
        </p:nvSpPr>
        <p:spPr>
          <a:xfrm>
            <a:off x="457200" y="1600200"/>
            <a:ext cx="8229600" cy="4983162"/>
          </a:xfrm>
        </p:spPr>
        <p:txBody>
          <a:bodyPr/>
          <a:lstStyle/>
          <a:p>
            <a:pPr>
              <a:buFont typeface="Arial" charset="0"/>
              <a:buChar char="•"/>
              <a:defRPr/>
            </a:pPr>
            <a:r>
              <a:rPr lang="en-US" dirty="0">
                <a:ea typeface="MS PGothic" charset="0"/>
              </a:rPr>
              <a:t>P.49---A molecular explanation for white flowers (rather than purple) on garden pea plants.</a:t>
            </a:r>
          </a:p>
          <a:p>
            <a:pPr>
              <a:buFont typeface="Arial" charset="0"/>
              <a:buChar char="•"/>
              <a:defRPr/>
            </a:pPr>
            <a:r>
              <a:rPr lang="en-US" dirty="0">
                <a:ea typeface="MS PGothic" charset="0"/>
              </a:rPr>
              <a:t>P. 61 explains---at the molecular level, how Mendel’s peas became wrinkled. (Also--handout)</a:t>
            </a:r>
          </a:p>
          <a:p>
            <a:pPr marL="0" indent="0">
              <a:buFont typeface="Arial" charset="0"/>
              <a:buNone/>
              <a:defRPr/>
            </a:pPr>
            <a:endParaRPr lang="en-US" dirty="0">
              <a:ea typeface="MS PGothic" charset="0"/>
            </a:endParaRPr>
          </a:p>
          <a:p>
            <a:pPr>
              <a:buFont typeface="Arial" charset="0"/>
              <a:buChar char="•"/>
              <a:defRPr/>
            </a:pPr>
            <a:r>
              <a:rPr lang="en-US" dirty="0">
                <a:ea typeface="MS PGothic" charset="0"/>
              </a:rPr>
              <a:t>Read, re-read, write /draw it out! (using symbols and the central dogma)</a:t>
            </a:r>
          </a:p>
        </p:txBody>
      </p:sp>
    </p:spTree>
    <p:extLst>
      <p:ext uri="{BB962C8B-B14F-4D97-AF65-F5344CB8AC3E}">
        <p14:creationId xmlns:p14="http://schemas.microsoft.com/office/powerpoint/2010/main" val="190539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2BBC-8ECD-A64D-BA8B-B368EBC434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140654-9157-AF46-98F3-17608D41349E}"/>
              </a:ext>
            </a:extLst>
          </p:cNvPr>
          <p:cNvSpPr>
            <a:spLocks noGrp="1"/>
          </p:cNvSpPr>
          <p:nvPr>
            <p:ph idx="1"/>
          </p:nvPr>
        </p:nvSpPr>
        <p:spPr>
          <a:xfrm>
            <a:off x="457200" y="1600200"/>
            <a:ext cx="8229600" cy="4983162"/>
          </a:xfrm>
        </p:spPr>
        <p:txBody>
          <a:bodyPr/>
          <a:lstStyle/>
          <a:p>
            <a:r>
              <a:rPr lang="en-US" dirty="0">
                <a:highlight>
                  <a:srgbClr val="FFFF00"/>
                </a:highlight>
              </a:rPr>
              <a:t>Be able to explain---at the level of a molecule, </a:t>
            </a:r>
            <a:r>
              <a:rPr lang="en-US" i="1" dirty="0">
                <a:highlight>
                  <a:srgbClr val="FFFF00"/>
                </a:highlight>
              </a:rPr>
              <a:t>why</a:t>
            </a:r>
            <a:r>
              <a:rPr lang="en-US" dirty="0">
                <a:highlight>
                  <a:srgbClr val="FFFF00"/>
                </a:highlight>
              </a:rPr>
              <a:t> some flowers of the garden peas are white, while others are purple.</a:t>
            </a:r>
          </a:p>
          <a:p>
            <a:endParaRPr lang="en-US" dirty="0">
              <a:highlight>
                <a:srgbClr val="FFFF00"/>
              </a:highlight>
            </a:endParaRPr>
          </a:p>
          <a:p>
            <a:r>
              <a:rPr lang="en-US" dirty="0">
                <a:highlight>
                  <a:srgbClr val="FFFF00"/>
                </a:highlight>
              </a:rPr>
              <a:t>Ditto—at the level of the molecule, why are some peas smooth, while others are wrinkled.</a:t>
            </a:r>
          </a:p>
        </p:txBody>
      </p:sp>
    </p:spTree>
    <p:extLst>
      <p:ext uri="{BB962C8B-B14F-4D97-AF65-F5344CB8AC3E}">
        <p14:creationId xmlns:p14="http://schemas.microsoft.com/office/powerpoint/2010/main" val="57528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9ED3597-712A-EA4C-9D19-FA2CAA513E59}"/>
              </a:ext>
            </a:extLst>
          </p:cNvPr>
          <p:cNvSpPr>
            <a:spLocks noGrp="1"/>
          </p:cNvSpPr>
          <p:nvPr>
            <p:ph type="title"/>
          </p:nvPr>
        </p:nvSpPr>
        <p:spPr/>
        <p:txBody>
          <a:bodyPr/>
          <a:lstStyle/>
          <a:p>
            <a:r>
              <a:rPr lang="en-US" altLang="en-US"/>
              <a:t>Mendel</a:t>
            </a:r>
            <a:r>
              <a:rPr lang="ja-JP" altLang="en-US"/>
              <a:t>’</a:t>
            </a:r>
            <a:r>
              <a:rPr lang="en-US" altLang="ja-JP"/>
              <a:t>s idea of dominance poses a potential problem…</a:t>
            </a:r>
            <a:endParaRPr lang="en-US" altLang="en-US"/>
          </a:p>
        </p:txBody>
      </p:sp>
      <p:sp>
        <p:nvSpPr>
          <p:cNvPr id="61442" name="Content Placeholder 2">
            <a:extLst>
              <a:ext uri="{FF2B5EF4-FFF2-40B4-BE49-F238E27FC236}">
                <a16:creationId xmlns:a16="http://schemas.microsoft.com/office/drawing/2014/main" id="{C2C4DD72-F891-8C48-A0EA-8F36E4389F71}"/>
              </a:ext>
            </a:extLst>
          </p:cNvPr>
          <p:cNvSpPr>
            <a:spLocks noGrp="1"/>
          </p:cNvSpPr>
          <p:nvPr>
            <p:ph idx="1"/>
          </p:nvPr>
        </p:nvSpPr>
        <p:spPr/>
        <p:txBody>
          <a:bodyPr/>
          <a:lstStyle/>
          <a:p>
            <a:r>
              <a:rPr lang="en-US" altLang="en-US"/>
              <a:t>What is the genotype of an organisms with the dominant phenotype?</a:t>
            </a:r>
          </a:p>
          <a:p>
            <a:endParaRPr lang="en-US" altLang="en-US"/>
          </a:p>
          <a:p>
            <a:pPr lvl="1"/>
            <a:r>
              <a:rPr lang="en-US" altLang="en-US"/>
              <a:t>e.g.  Tall pea plants?</a:t>
            </a:r>
          </a:p>
          <a:p>
            <a:pPr lvl="1"/>
            <a:endParaRPr lang="en-US" altLang="en-US"/>
          </a:p>
          <a:p>
            <a:pPr lvl="1"/>
            <a:r>
              <a:rPr lang="en-US" altLang="en-US"/>
              <a:t>DD  or Dd?</a:t>
            </a:r>
          </a:p>
        </p:txBody>
      </p:sp>
    </p:spTree>
    <p:extLst>
      <p:ext uri="{BB962C8B-B14F-4D97-AF65-F5344CB8AC3E}">
        <p14:creationId xmlns:p14="http://schemas.microsoft.com/office/powerpoint/2010/main" val="86986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23D1602A-014F-9542-9A71-D65F9EF391F4}"/>
              </a:ext>
            </a:extLst>
          </p:cNvPr>
          <p:cNvSpPr>
            <a:spLocks noGrp="1"/>
          </p:cNvSpPr>
          <p:nvPr>
            <p:ph type="title"/>
          </p:nvPr>
        </p:nvSpPr>
        <p:spPr/>
        <p:txBody>
          <a:bodyPr/>
          <a:lstStyle/>
          <a:p>
            <a:r>
              <a:rPr lang="en-US" altLang="en-US"/>
              <a:t>Mendel developed a specific breeding experiment to test:</a:t>
            </a:r>
          </a:p>
        </p:txBody>
      </p:sp>
      <p:sp>
        <p:nvSpPr>
          <p:cNvPr id="63490" name="Content Placeholder 2">
            <a:extLst>
              <a:ext uri="{FF2B5EF4-FFF2-40B4-BE49-F238E27FC236}">
                <a16:creationId xmlns:a16="http://schemas.microsoft.com/office/drawing/2014/main" id="{79836F0E-D4B3-D044-AF90-91D0FD211D02}"/>
              </a:ext>
            </a:extLst>
          </p:cNvPr>
          <p:cNvSpPr>
            <a:spLocks noGrp="1"/>
          </p:cNvSpPr>
          <p:nvPr>
            <p:ph idx="1"/>
          </p:nvPr>
        </p:nvSpPr>
        <p:spPr/>
        <p:txBody>
          <a:bodyPr/>
          <a:lstStyle/>
          <a:p>
            <a:r>
              <a:rPr lang="en-US" altLang="en-US"/>
              <a:t>Called a </a:t>
            </a:r>
            <a:r>
              <a:rPr lang="en-US" altLang="en-US" b="1"/>
              <a:t>test cross</a:t>
            </a:r>
            <a:r>
              <a:rPr lang="en-US" altLang="en-US"/>
              <a:t>:</a:t>
            </a:r>
          </a:p>
          <a:p>
            <a:pPr lvl="1">
              <a:buFont typeface="Arial" panose="020B0604020202020204" pitchFamily="34" charset="0"/>
              <a:buNone/>
            </a:pPr>
            <a:r>
              <a:rPr lang="en-US" altLang="en-US">
                <a:solidFill>
                  <a:srgbClr val="FF0000"/>
                </a:solidFill>
              </a:rPr>
              <a:t>test organism       </a:t>
            </a:r>
            <a:r>
              <a:rPr lang="en-US" altLang="en-US"/>
              <a:t>X   </a:t>
            </a:r>
            <a:r>
              <a:rPr lang="en-US" altLang="en-US">
                <a:solidFill>
                  <a:srgbClr val="00B050"/>
                </a:solidFill>
              </a:rPr>
              <a:t>homozygous recessive organism</a:t>
            </a:r>
          </a:p>
          <a:p>
            <a:pPr lvl="1">
              <a:buFont typeface="Arial" panose="020B0604020202020204" pitchFamily="34" charset="0"/>
              <a:buNone/>
            </a:pPr>
            <a:r>
              <a:rPr lang="en-US" altLang="en-US"/>
              <a:t>(</a:t>
            </a:r>
            <a:r>
              <a:rPr lang="en-US" altLang="en-US" sz="2000"/>
              <a:t>organism with dominant trait, unknown genotype.)</a:t>
            </a:r>
          </a:p>
          <a:p>
            <a:pPr lvl="1">
              <a:buFont typeface="Arial" panose="020B0604020202020204" pitchFamily="34" charset="0"/>
              <a:buNone/>
            </a:pPr>
            <a:endParaRPr lang="en-US" altLang="en-US" sz="2000"/>
          </a:p>
          <a:p>
            <a:pPr lvl="1">
              <a:buFont typeface="Arial" panose="020B0604020202020204" pitchFamily="34" charset="0"/>
              <a:buNone/>
            </a:pPr>
            <a:r>
              <a:rPr lang="en-US" altLang="en-US" sz="2000">
                <a:solidFill>
                  <a:srgbClr val="FF0000"/>
                </a:solidFill>
              </a:rPr>
              <a:t>Tall plant   </a:t>
            </a:r>
            <a:r>
              <a:rPr lang="en-US" altLang="en-US" sz="2000"/>
              <a:t>X  </a:t>
            </a:r>
            <a:r>
              <a:rPr lang="en-US" altLang="en-US" sz="2000">
                <a:solidFill>
                  <a:srgbClr val="00B050"/>
                </a:solidFill>
              </a:rPr>
              <a:t>dwarf plant</a:t>
            </a:r>
          </a:p>
          <a:p>
            <a:pPr lvl="1">
              <a:buFont typeface="Arial" panose="020B0604020202020204" pitchFamily="34" charset="0"/>
              <a:buNone/>
            </a:pPr>
            <a:r>
              <a:rPr lang="en-US" altLang="en-US" sz="2000"/>
              <a:t>(D  </a:t>
            </a:r>
            <a:r>
              <a:rPr lang="en-US" altLang="en-US" sz="2000" u="sng"/>
              <a:t>?    </a:t>
            </a:r>
            <a:r>
              <a:rPr lang="en-US" altLang="en-US" sz="2000"/>
              <a:t>       X           dd)</a:t>
            </a:r>
          </a:p>
          <a:p>
            <a:pPr lvl="1">
              <a:buFont typeface="Arial" panose="020B0604020202020204" pitchFamily="34" charset="0"/>
              <a:buNone/>
            </a:pPr>
            <a:endParaRPr lang="en-US" altLang="en-US" sz="2000"/>
          </a:p>
          <a:p>
            <a:pPr lvl="1">
              <a:buFont typeface="Arial" panose="020B0604020202020204" pitchFamily="34" charset="0"/>
              <a:buNone/>
            </a:pPr>
            <a:r>
              <a:rPr lang="en-US" altLang="en-US" sz="2000"/>
              <a:t>Only 2 possible outcomes:</a:t>
            </a:r>
          </a:p>
          <a:p>
            <a:pPr lvl="1">
              <a:buFont typeface="Arial" panose="020B0604020202020204" pitchFamily="34" charset="0"/>
              <a:buNone/>
            </a:pPr>
            <a:r>
              <a:rPr lang="en-US" altLang="en-US" sz="2000" b="1">
                <a:solidFill>
                  <a:srgbClr val="FF0000"/>
                </a:solidFill>
              </a:rPr>
              <a:t>DD</a:t>
            </a:r>
            <a:r>
              <a:rPr lang="en-US" altLang="en-US" sz="2000" b="1"/>
              <a:t>  X dd    		100% Dd (all tall/dominant trait)</a:t>
            </a:r>
          </a:p>
          <a:p>
            <a:pPr lvl="1">
              <a:buFont typeface="Arial" panose="020B0604020202020204" pitchFamily="34" charset="0"/>
              <a:buNone/>
            </a:pPr>
            <a:r>
              <a:rPr lang="en-US" altLang="en-US" sz="2000" b="1">
                <a:solidFill>
                  <a:srgbClr val="FF0000"/>
                </a:solidFill>
              </a:rPr>
              <a:t>Dd </a:t>
            </a:r>
            <a:r>
              <a:rPr lang="en-US" altLang="en-US" sz="2000" b="1"/>
              <a:t>X dd      		 50% tall :  50 % dwarf (recessive trait)</a:t>
            </a:r>
          </a:p>
        </p:txBody>
      </p:sp>
      <p:cxnSp>
        <p:nvCxnSpPr>
          <p:cNvPr id="5" name="Straight Arrow Connector 4">
            <a:extLst>
              <a:ext uri="{FF2B5EF4-FFF2-40B4-BE49-F238E27FC236}">
                <a16:creationId xmlns:a16="http://schemas.microsoft.com/office/drawing/2014/main" id="{084EA7FB-7E55-E848-A8BA-3082246A31C4}"/>
              </a:ext>
            </a:extLst>
          </p:cNvPr>
          <p:cNvCxnSpPr/>
          <p:nvPr/>
        </p:nvCxnSpPr>
        <p:spPr>
          <a:xfrm>
            <a:off x="1984375" y="5675313"/>
            <a:ext cx="76358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AA23FB5-22A4-E840-961A-2C4A1948FB46}"/>
              </a:ext>
            </a:extLst>
          </p:cNvPr>
          <p:cNvCxnSpPr/>
          <p:nvPr/>
        </p:nvCxnSpPr>
        <p:spPr>
          <a:xfrm>
            <a:off x="2000250" y="6022975"/>
            <a:ext cx="60483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041280-C5B3-914F-A991-FF905DD8A934}"/>
              </a:ext>
            </a:extLst>
          </p:cNvPr>
          <p:cNvCxnSpPr/>
          <p:nvPr/>
        </p:nvCxnSpPr>
        <p:spPr>
          <a:xfrm rot="16200000" flipV="1">
            <a:off x="2362200" y="2590800"/>
            <a:ext cx="304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46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260B8ECA-670B-104D-A81B-5351D107001E}"/>
              </a:ext>
            </a:extLst>
          </p:cNvPr>
          <p:cNvSpPr>
            <a:spLocks noGrp="1"/>
          </p:cNvSpPr>
          <p:nvPr>
            <p:ph type="title"/>
          </p:nvPr>
        </p:nvSpPr>
        <p:spPr/>
        <p:txBody>
          <a:bodyPr/>
          <a:lstStyle/>
          <a:p>
            <a:endParaRPr lang="en-US" altLang="en-US"/>
          </a:p>
        </p:txBody>
      </p:sp>
      <p:sp>
        <p:nvSpPr>
          <p:cNvPr id="65538" name="Content Placeholder 2">
            <a:extLst>
              <a:ext uri="{FF2B5EF4-FFF2-40B4-BE49-F238E27FC236}">
                <a16:creationId xmlns:a16="http://schemas.microsoft.com/office/drawing/2014/main" id="{7B1BDDC0-3460-024C-ACF7-C72977C08842}"/>
              </a:ext>
            </a:extLst>
          </p:cNvPr>
          <p:cNvSpPr>
            <a:spLocks noGrp="1"/>
          </p:cNvSpPr>
          <p:nvPr>
            <p:ph idx="1"/>
          </p:nvPr>
        </p:nvSpPr>
        <p:spPr>
          <a:xfrm>
            <a:off x="457200" y="1600200"/>
            <a:ext cx="8077200" cy="5105400"/>
          </a:xfrm>
        </p:spPr>
        <p:txBody>
          <a:bodyPr/>
          <a:lstStyle/>
          <a:p>
            <a:r>
              <a:rPr lang="en-US" altLang="en-US"/>
              <a:t>Be sure to distinguish between a standard Mendelian cross, and a test cross.  They are used to answer different questions!</a:t>
            </a:r>
          </a:p>
          <a:p>
            <a:endParaRPr lang="en-US" altLang="en-US"/>
          </a:p>
          <a:p>
            <a:r>
              <a:rPr lang="en-US" altLang="en-US"/>
              <a:t>Review and practice all the concepts from todays lecture. Compare them to what you’ve learned about meiosis. Honestly—if you master the concepts from today’s lecture, you will have the foundation for most the rest of the course.</a:t>
            </a:r>
          </a:p>
        </p:txBody>
      </p:sp>
    </p:spTree>
    <p:extLst>
      <p:ext uri="{BB962C8B-B14F-4D97-AF65-F5344CB8AC3E}">
        <p14:creationId xmlns:p14="http://schemas.microsoft.com/office/powerpoint/2010/main" val="3268108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TotalTime>
  <Words>1339</Words>
  <Application>Microsoft Macintosh PowerPoint</Application>
  <PresentationFormat>On-screen Show (4:3)</PresentationFormat>
  <Paragraphs>253</Paragraphs>
  <Slides>33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Lecture 11 Sept. 27th ,2019</vt:lpstr>
      <vt:lpstr>Where were we?...</vt:lpstr>
      <vt:lpstr>Let’s stay with the phenotype of plant height…</vt:lpstr>
      <vt:lpstr>PowerPoint Presentation</vt:lpstr>
      <vt:lpstr>See other examples…</vt:lpstr>
      <vt:lpstr>PowerPoint Presentation</vt:lpstr>
      <vt:lpstr>Mendel’s idea of dominance poses a potential problem…</vt:lpstr>
      <vt:lpstr>Mendel developed a specific breeding experiment to test:</vt:lpstr>
      <vt:lpstr>PowerPoint Presentation</vt:lpstr>
      <vt:lpstr>Adding complexity/testing the postulates…</vt:lpstr>
      <vt:lpstr>PowerPoint Presentation</vt:lpstr>
      <vt:lpstr>PowerPoint Presentation</vt:lpstr>
      <vt:lpstr>Try it yourself   </vt:lpstr>
      <vt:lpstr>Mendel’s 4th postulate (could only be stated after dihybrid crosses were performed)</vt:lpstr>
      <vt:lpstr>Does this sound familiar?</vt:lpstr>
      <vt:lpstr>Does this sound familiar?</vt:lpstr>
      <vt:lpstr>PowerPoint Presentation</vt:lpstr>
      <vt:lpstr>PowerPoint Presentation</vt:lpstr>
      <vt:lpstr>PowerPoint Presentation</vt:lpstr>
      <vt:lpstr>PowerPoint Presentation</vt:lpstr>
      <vt:lpstr>Back to the testcross concept…</vt:lpstr>
      <vt:lpstr>Try it!</vt:lpstr>
      <vt:lpstr>Back to dihybrid cross…</vt:lpstr>
      <vt:lpstr>How is this outcome related to the monohybrid F2 ratios?...</vt:lpstr>
      <vt:lpstr>Start thinking of F2 ratios as expectations/probabilities/expected outcomes</vt:lpstr>
      <vt:lpstr>How about a tri-hybrid (3-factor) cross…</vt:lpstr>
      <vt:lpstr>PowerPoint Presentation</vt:lpstr>
      <vt:lpstr>How many types of gametes?</vt:lpstr>
      <vt:lpstr>How big is your punnett square?</vt:lpstr>
      <vt:lpstr>How many different genotypes?</vt:lpstr>
      <vt:lpstr>PowerPoint Presentation</vt:lpstr>
      <vt:lpstr>Summarizing</vt:lpstr>
      <vt:lpstr>PowerPoint Presentation</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133</cp:revision>
  <cp:lastPrinted>2019-08-30T11:14:22Z</cp:lastPrinted>
  <dcterms:created xsi:type="dcterms:W3CDTF">2009-01-13T16:11:47Z</dcterms:created>
  <dcterms:modified xsi:type="dcterms:W3CDTF">2019-09-27T04:35:38Z</dcterms:modified>
</cp:coreProperties>
</file>